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493" r:id="rId3"/>
    <p:sldId id="286" r:id="rId4"/>
    <p:sldId id="293" r:id="rId5"/>
    <p:sldId id="288" r:id="rId6"/>
    <p:sldId id="291" r:id="rId7"/>
    <p:sldId id="397" r:id="rId8"/>
    <p:sldId id="398" r:id="rId9"/>
    <p:sldId id="399" r:id="rId10"/>
    <p:sldId id="289" r:id="rId11"/>
    <p:sldId id="287" r:id="rId12"/>
    <p:sldId id="423" r:id="rId13"/>
    <p:sldId id="424" r:id="rId14"/>
    <p:sldId id="290" r:id="rId15"/>
    <p:sldId id="258" r:id="rId16"/>
    <p:sldId id="281" r:id="rId17"/>
    <p:sldId id="283" r:id="rId18"/>
    <p:sldId id="282" r:id="rId19"/>
    <p:sldId id="284" r:id="rId20"/>
    <p:sldId id="294" r:id="rId21"/>
    <p:sldId id="389" r:id="rId22"/>
    <p:sldId id="296" r:id="rId23"/>
    <p:sldId id="297" r:id="rId24"/>
    <p:sldId id="299" r:id="rId25"/>
    <p:sldId id="699" r:id="rId26"/>
    <p:sldId id="425" r:id="rId27"/>
    <p:sldId id="426" r:id="rId28"/>
    <p:sldId id="274" r:id="rId29"/>
    <p:sldId id="259" r:id="rId30"/>
    <p:sldId id="427" r:id="rId31"/>
    <p:sldId id="272" r:id="rId32"/>
    <p:sldId id="305" r:id="rId33"/>
    <p:sldId id="444" r:id="rId34"/>
    <p:sldId id="275" r:id="rId35"/>
    <p:sldId id="429" r:id="rId36"/>
    <p:sldId id="260" r:id="rId37"/>
    <p:sldId id="261" r:id="rId38"/>
    <p:sldId id="448" r:id="rId39"/>
    <p:sldId id="265" r:id="rId40"/>
    <p:sldId id="431" r:id="rId41"/>
    <p:sldId id="268" r:id="rId42"/>
    <p:sldId id="267" r:id="rId43"/>
    <p:sldId id="434" r:id="rId44"/>
    <p:sldId id="433" r:id="rId45"/>
    <p:sldId id="445" r:id="rId46"/>
    <p:sldId id="315" r:id="rId47"/>
    <p:sldId id="317" r:id="rId48"/>
    <p:sldId id="316" r:id="rId49"/>
    <p:sldId id="308" r:id="rId50"/>
    <p:sldId id="311" r:id="rId51"/>
    <p:sldId id="331" r:id="rId52"/>
    <p:sldId id="406" r:id="rId53"/>
    <p:sldId id="332" r:id="rId54"/>
    <p:sldId id="704" r:id="rId55"/>
    <p:sldId id="438" r:id="rId56"/>
    <p:sldId id="439" r:id="rId57"/>
    <p:sldId id="440" r:id="rId58"/>
    <p:sldId id="446" r:id="rId59"/>
    <p:sldId id="441" r:id="rId60"/>
    <p:sldId id="309" r:id="rId61"/>
    <p:sldId id="348" r:id="rId62"/>
    <p:sldId id="319" r:id="rId63"/>
    <p:sldId id="323" r:id="rId64"/>
    <p:sldId id="324" r:id="rId65"/>
    <p:sldId id="320" r:id="rId66"/>
    <p:sldId id="443" r:id="rId67"/>
    <p:sldId id="321" r:id="rId68"/>
    <p:sldId id="349" r:id="rId69"/>
    <p:sldId id="313" r:id="rId70"/>
    <p:sldId id="700" r:id="rId71"/>
    <p:sldId id="701" r:id="rId72"/>
    <p:sldId id="447" r:id="rId73"/>
    <p:sldId id="388" r:id="rId74"/>
    <p:sldId id="55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sorterViewPr>
    <p:cViewPr>
      <p:scale>
        <a:sx n="89" d="100"/>
        <a:sy n="89" d="100"/>
      </p:scale>
      <p:origin x="0" y="-52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EDD4F-1300-44E4-A989-5EBE337C1895}"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F2432-F97E-4B8E-90AC-3048FB572F34}" type="slidenum">
              <a:rPr lang="en-US" smtClean="0"/>
              <a:t>‹#›</a:t>
            </a:fld>
            <a:endParaRPr lang="en-US"/>
          </a:p>
        </p:txBody>
      </p:sp>
    </p:spTree>
    <p:extLst>
      <p:ext uri="{BB962C8B-B14F-4D97-AF65-F5344CB8AC3E}">
        <p14:creationId xmlns:p14="http://schemas.microsoft.com/office/powerpoint/2010/main" val="3990136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F0ABBFE-430C-47FF-915F-821A5CB4A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A2728290-150B-4D4D-B1FA-04DFBD670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Family members of persons you may come into contact with may not always live in the area.</a:t>
            </a:r>
          </a:p>
          <a:p>
            <a:pPr eaLnBrk="1" hangingPunct="1">
              <a:spcBef>
                <a:spcPct val="0"/>
              </a:spcBef>
            </a:pPr>
            <a:r>
              <a:rPr lang="en-US" altLang="en-US"/>
              <a:t>By directing families to www.nami.org</a:t>
            </a:r>
          </a:p>
          <a:p>
            <a:pPr eaLnBrk="1" hangingPunct="1">
              <a:spcBef>
                <a:spcPct val="0"/>
              </a:spcBef>
            </a:pPr>
            <a:r>
              <a:rPr lang="en-US" altLang="en-US"/>
              <a:t>They can access information and find affiliates in their area.</a:t>
            </a:r>
          </a:p>
        </p:txBody>
      </p:sp>
      <p:sp>
        <p:nvSpPr>
          <p:cNvPr id="39940" name="Slide Number Placeholder 3">
            <a:extLst>
              <a:ext uri="{FF2B5EF4-FFF2-40B4-BE49-F238E27FC236}">
                <a16:creationId xmlns:a16="http://schemas.microsoft.com/office/drawing/2014/main" id="{C244CC75-0F6B-432A-A181-2B7C90A8B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4163">
              <a:spcBef>
                <a:spcPct val="30000"/>
              </a:spcBef>
              <a:defRPr sz="1200">
                <a:solidFill>
                  <a:schemeClr val="tx1"/>
                </a:solidFill>
                <a:latin typeface="Calibri" panose="020F0502020204030204" pitchFamily="34" charset="0"/>
              </a:defRPr>
            </a:lvl2pPr>
            <a:lvl3pPr marL="1144588" indent="-227013">
              <a:spcBef>
                <a:spcPct val="30000"/>
              </a:spcBef>
              <a:defRPr sz="1200">
                <a:solidFill>
                  <a:schemeClr val="tx1"/>
                </a:solidFill>
                <a:latin typeface="Calibri" panose="020F0502020204030204" pitchFamily="34" charset="0"/>
              </a:defRPr>
            </a:lvl3pPr>
            <a:lvl4pPr marL="1603375" indent="-227013">
              <a:spcBef>
                <a:spcPct val="30000"/>
              </a:spcBef>
              <a:defRPr sz="1200">
                <a:solidFill>
                  <a:schemeClr val="tx1"/>
                </a:solidFill>
                <a:latin typeface="Calibri" panose="020F0502020204030204" pitchFamily="34" charset="0"/>
              </a:defRPr>
            </a:lvl4pPr>
            <a:lvl5pPr marL="2058988" indent="-227013">
              <a:spcBef>
                <a:spcPct val="30000"/>
              </a:spcBef>
              <a:defRPr sz="1200">
                <a:solidFill>
                  <a:schemeClr val="tx1"/>
                </a:solidFill>
                <a:latin typeface="Calibri" panose="020F0502020204030204" pitchFamily="34" charset="0"/>
              </a:defRPr>
            </a:lvl5pPr>
            <a:lvl6pPr marL="2516188" indent="-227013" eaLnBrk="0" fontAlgn="base" hangingPunct="0">
              <a:spcBef>
                <a:spcPct val="30000"/>
              </a:spcBef>
              <a:spcAft>
                <a:spcPct val="0"/>
              </a:spcAft>
              <a:defRPr sz="1200">
                <a:solidFill>
                  <a:schemeClr val="tx1"/>
                </a:solidFill>
                <a:latin typeface="Calibri" panose="020F0502020204030204" pitchFamily="34" charset="0"/>
              </a:defRPr>
            </a:lvl6pPr>
            <a:lvl7pPr marL="2973388" indent="-227013" eaLnBrk="0" fontAlgn="base" hangingPunct="0">
              <a:spcBef>
                <a:spcPct val="30000"/>
              </a:spcBef>
              <a:spcAft>
                <a:spcPct val="0"/>
              </a:spcAft>
              <a:defRPr sz="1200">
                <a:solidFill>
                  <a:schemeClr val="tx1"/>
                </a:solidFill>
                <a:latin typeface="Calibri" panose="020F0502020204030204" pitchFamily="34" charset="0"/>
              </a:defRPr>
            </a:lvl7pPr>
            <a:lvl8pPr marL="3430588" indent="-227013" eaLnBrk="0" fontAlgn="base" hangingPunct="0">
              <a:spcBef>
                <a:spcPct val="30000"/>
              </a:spcBef>
              <a:spcAft>
                <a:spcPct val="0"/>
              </a:spcAft>
              <a:defRPr sz="1200">
                <a:solidFill>
                  <a:schemeClr val="tx1"/>
                </a:solidFill>
                <a:latin typeface="Calibri" panose="020F0502020204030204" pitchFamily="34" charset="0"/>
              </a:defRPr>
            </a:lvl8pPr>
            <a:lvl9pPr marL="38877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93C21-13C5-4EF1-8393-96FA0596FBBE}" type="slidenum">
              <a:rPr lang="en-US" altLang="en-US">
                <a:solidFill>
                  <a:srgbClr val="000000"/>
                </a:solidFill>
                <a:latin typeface="Gill Sans" charset="0"/>
              </a:rPr>
              <a:pPr>
                <a:spcBef>
                  <a:spcPct val="0"/>
                </a:spcBef>
              </a:pPr>
              <a:t>2</a:t>
            </a:fld>
            <a:endParaRPr lang="en-US" altLang="en-US">
              <a:solidFill>
                <a:srgbClr val="000000"/>
              </a:solidFill>
              <a:latin typeface="Gill San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ADD IN SLIDES FROM LA PRESENT</a:t>
            </a:r>
          </a:p>
          <a:p>
            <a:r>
              <a:rPr lang="en-US" altLang="en-US" dirty="0"/>
              <a:t>Most Illinois mental health courts are post adjudication. Many courts consist of individuals who were arrested while attempting to access mental health services or receiving mental health services (arrests from hospital ER, </a:t>
            </a:r>
            <a:r>
              <a:rPr lang="en-US" altLang="en-US"/>
              <a:t>mental health </a:t>
            </a:r>
            <a:r>
              <a:rPr lang="en-US" altLang="en-US" dirty="0"/>
              <a:t>unit or mental </a:t>
            </a:r>
            <a:r>
              <a:rPr lang="en-US" altLang="en-US"/>
              <a:t>health center)</a:t>
            </a: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MS PGothic" pitchFamily="34" charset="-128"/>
              </a:defRPr>
            </a:lvl1pPr>
            <a:lvl2pPr marL="729057" indent="-280406">
              <a:defRPr sz="1200">
                <a:solidFill>
                  <a:schemeClr val="tx1"/>
                </a:solidFill>
                <a:latin typeface="Calibri" pitchFamily="34" charset="0"/>
                <a:ea typeface="MS PGothic" pitchFamily="34" charset="-128"/>
              </a:defRPr>
            </a:lvl2pPr>
            <a:lvl3pPr marL="1121626" indent="-224325">
              <a:defRPr sz="1200">
                <a:solidFill>
                  <a:schemeClr val="tx1"/>
                </a:solidFill>
                <a:latin typeface="Calibri" pitchFamily="34" charset="0"/>
                <a:ea typeface="MS PGothic" pitchFamily="34" charset="-128"/>
              </a:defRPr>
            </a:lvl3pPr>
            <a:lvl4pPr marL="1570276" indent="-224325">
              <a:defRPr sz="1200">
                <a:solidFill>
                  <a:schemeClr val="tx1"/>
                </a:solidFill>
                <a:latin typeface="Calibri" pitchFamily="34" charset="0"/>
                <a:ea typeface="MS PGothic" pitchFamily="34" charset="-128"/>
              </a:defRPr>
            </a:lvl4pPr>
            <a:lvl5pPr marL="2018927" indent="-224325">
              <a:defRPr sz="1200">
                <a:solidFill>
                  <a:schemeClr val="tx1"/>
                </a:solidFill>
                <a:latin typeface="Calibri" pitchFamily="34" charset="0"/>
                <a:ea typeface="MS PGothic" pitchFamily="34" charset="-128"/>
              </a:defRPr>
            </a:lvl5pPr>
            <a:lvl6pPr marL="2467577" indent="-224325"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16227" indent="-224325"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64878" indent="-224325"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13528" indent="-224325" eaLnBrk="0" fontAlgn="base" hangingPunct="0">
              <a:spcBef>
                <a:spcPct val="30000"/>
              </a:spcBef>
              <a:spcAft>
                <a:spcPct val="0"/>
              </a:spcAft>
              <a:defRPr sz="1200">
                <a:solidFill>
                  <a:schemeClr val="tx1"/>
                </a:solidFill>
                <a:latin typeface="Calibri" pitchFamily="34" charset="0"/>
                <a:ea typeface="MS PGothic" pitchFamily="34" charset="-128"/>
              </a:defRPr>
            </a:lvl9pPr>
          </a:lstStyle>
          <a:p>
            <a:fld id="{EC8B9B75-EB0A-4168-9FE8-065660851EFC}" type="slidenum">
              <a:rPr lang="en-US" altLang="en-US">
                <a:solidFill>
                  <a:prstClr val="black"/>
                </a:solidFill>
                <a:latin typeface="Arial" pitchFamily="34" charset="0"/>
              </a:rPr>
              <a:pPr/>
              <a:t>23</a:t>
            </a:fld>
            <a:endParaRPr lang="en-US" altLang="en-US">
              <a:solidFill>
                <a:prstClr val="black"/>
              </a:solidFill>
              <a:latin typeface="Arial" pitchFamily="34" charset="0"/>
            </a:endParaRPr>
          </a:p>
        </p:txBody>
      </p:sp>
    </p:spTree>
    <p:extLst>
      <p:ext uri="{BB962C8B-B14F-4D97-AF65-F5344CB8AC3E}">
        <p14:creationId xmlns:p14="http://schemas.microsoft.com/office/powerpoint/2010/main" val="157901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or two of these symptoms alone can’t predict a mental illness. But if a person is experiencing several at one time and the symptoms are causing serious problems in the ability to study, work or relate to others, he/she should be seen by a mental health professional. People with suicidal thoughts or intent, or thoughts of harming others, need immediate attention.</a:t>
            </a:r>
          </a:p>
          <a:p>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29</a:t>
            </a:fld>
            <a:endParaRPr lang="en-US"/>
          </a:p>
        </p:txBody>
      </p:sp>
    </p:spTree>
    <p:extLst>
      <p:ext uri="{BB962C8B-B14F-4D97-AF65-F5344CB8AC3E}">
        <p14:creationId xmlns:p14="http://schemas.microsoft.com/office/powerpoint/2010/main" val="268736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or two of these symptoms alone can’t predict a mental illness. But if a person is experiencing several at one time and the symptoms are causing serious problems in the ability to study, work or relate to others, he/she should be seen by a mental health professional. People with suicidal thoughts or intent, or thoughts of harming others, need immediate attention.</a:t>
            </a:r>
          </a:p>
          <a:p>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30</a:t>
            </a:fld>
            <a:endParaRPr lang="en-US"/>
          </a:p>
        </p:txBody>
      </p:sp>
    </p:spTree>
    <p:extLst>
      <p:ext uri="{BB962C8B-B14F-4D97-AF65-F5344CB8AC3E}">
        <p14:creationId xmlns:p14="http://schemas.microsoft.com/office/powerpoint/2010/main" val="132905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32</a:t>
            </a:fld>
            <a:endParaRPr lang="en-US"/>
          </a:p>
        </p:txBody>
      </p:sp>
    </p:spTree>
    <p:extLst>
      <p:ext uri="{BB962C8B-B14F-4D97-AF65-F5344CB8AC3E}">
        <p14:creationId xmlns:p14="http://schemas.microsoft.com/office/powerpoint/2010/main" val="3876976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33</a:t>
            </a:fld>
            <a:endParaRPr lang="en-US"/>
          </a:p>
        </p:txBody>
      </p:sp>
    </p:spTree>
    <p:extLst>
      <p:ext uri="{BB962C8B-B14F-4D97-AF65-F5344CB8AC3E}">
        <p14:creationId xmlns:p14="http://schemas.microsoft.com/office/powerpoint/2010/main" val="13502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a suicide risk</a:t>
            </a:r>
            <a:r>
              <a:rPr lang="en-US" baseline="0" dirty="0"/>
              <a:t> assessment is still needed</a:t>
            </a:r>
          </a:p>
          <a:p>
            <a:r>
              <a:rPr lang="en-US" baseline="0" dirty="0"/>
              <a:t>#2 – it may be a cry for help</a:t>
            </a:r>
          </a:p>
          <a:p>
            <a:r>
              <a:rPr lang="en-US" baseline="0" dirty="0"/>
              <a:t>#3 - A</a:t>
            </a:r>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58</a:t>
            </a:fld>
            <a:endParaRPr lang="en-US"/>
          </a:p>
        </p:txBody>
      </p:sp>
    </p:spTree>
    <p:extLst>
      <p:ext uri="{BB962C8B-B14F-4D97-AF65-F5344CB8AC3E}">
        <p14:creationId xmlns:p14="http://schemas.microsoft.com/office/powerpoint/2010/main" val="97645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you engage in treatment for an illness you didn’t believe you have???</a:t>
            </a:r>
          </a:p>
          <a:p>
            <a:endParaRPr lang="en-US" dirty="0"/>
          </a:p>
        </p:txBody>
      </p:sp>
      <p:sp>
        <p:nvSpPr>
          <p:cNvPr id="4" name="Slide Number Placeholder 3"/>
          <p:cNvSpPr>
            <a:spLocks noGrp="1"/>
          </p:cNvSpPr>
          <p:nvPr>
            <p:ph type="sldNum" sz="quarter" idx="10"/>
          </p:nvPr>
        </p:nvSpPr>
        <p:spPr/>
        <p:txBody>
          <a:bodyPr/>
          <a:lstStyle/>
          <a:p>
            <a:fld id="{ADDDE552-9DF7-014F-89AC-24B47F7DE0A9}" type="slidenum">
              <a:rPr lang="en-US" smtClean="0"/>
              <a:pPr/>
              <a:t>66</a:t>
            </a:fld>
            <a:endParaRPr lang="en-US"/>
          </a:p>
        </p:txBody>
      </p:sp>
    </p:spTree>
    <p:extLst>
      <p:ext uri="{BB962C8B-B14F-4D97-AF65-F5344CB8AC3E}">
        <p14:creationId xmlns:p14="http://schemas.microsoft.com/office/powerpoint/2010/main" val="150328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F0ABBFE-430C-47FF-915F-821A5CB4A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A2728290-150B-4D4D-B1FA-04DFBD670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Family members of persons you may come into contact with may not always live in the area.</a:t>
            </a:r>
          </a:p>
          <a:p>
            <a:pPr eaLnBrk="1" hangingPunct="1">
              <a:spcBef>
                <a:spcPct val="0"/>
              </a:spcBef>
            </a:pPr>
            <a:r>
              <a:rPr lang="en-US" altLang="en-US"/>
              <a:t>By directing families to www.nami.org</a:t>
            </a:r>
          </a:p>
          <a:p>
            <a:pPr eaLnBrk="1" hangingPunct="1">
              <a:spcBef>
                <a:spcPct val="0"/>
              </a:spcBef>
            </a:pPr>
            <a:r>
              <a:rPr lang="en-US" altLang="en-US"/>
              <a:t>They can access information and find affiliates in their area.</a:t>
            </a:r>
          </a:p>
        </p:txBody>
      </p:sp>
      <p:sp>
        <p:nvSpPr>
          <p:cNvPr id="39940" name="Slide Number Placeholder 3">
            <a:extLst>
              <a:ext uri="{FF2B5EF4-FFF2-40B4-BE49-F238E27FC236}">
                <a16:creationId xmlns:a16="http://schemas.microsoft.com/office/drawing/2014/main" id="{C244CC75-0F6B-432A-A181-2B7C90A8B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4163">
              <a:spcBef>
                <a:spcPct val="30000"/>
              </a:spcBef>
              <a:defRPr sz="1200">
                <a:solidFill>
                  <a:schemeClr val="tx1"/>
                </a:solidFill>
                <a:latin typeface="Calibri" panose="020F0502020204030204" pitchFamily="34" charset="0"/>
              </a:defRPr>
            </a:lvl2pPr>
            <a:lvl3pPr marL="1144588" indent="-227013">
              <a:spcBef>
                <a:spcPct val="30000"/>
              </a:spcBef>
              <a:defRPr sz="1200">
                <a:solidFill>
                  <a:schemeClr val="tx1"/>
                </a:solidFill>
                <a:latin typeface="Calibri" panose="020F0502020204030204" pitchFamily="34" charset="0"/>
              </a:defRPr>
            </a:lvl3pPr>
            <a:lvl4pPr marL="1603375" indent="-227013">
              <a:spcBef>
                <a:spcPct val="30000"/>
              </a:spcBef>
              <a:defRPr sz="1200">
                <a:solidFill>
                  <a:schemeClr val="tx1"/>
                </a:solidFill>
                <a:latin typeface="Calibri" panose="020F0502020204030204" pitchFamily="34" charset="0"/>
              </a:defRPr>
            </a:lvl4pPr>
            <a:lvl5pPr marL="2058988" indent="-227013">
              <a:spcBef>
                <a:spcPct val="30000"/>
              </a:spcBef>
              <a:defRPr sz="1200">
                <a:solidFill>
                  <a:schemeClr val="tx1"/>
                </a:solidFill>
                <a:latin typeface="Calibri" panose="020F0502020204030204" pitchFamily="34" charset="0"/>
              </a:defRPr>
            </a:lvl5pPr>
            <a:lvl6pPr marL="2516188" indent="-227013" eaLnBrk="0" fontAlgn="base" hangingPunct="0">
              <a:spcBef>
                <a:spcPct val="30000"/>
              </a:spcBef>
              <a:spcAft>
                <a:spcPct val="0"/>
              </a:spcAft>
              <a:defRPr sz="1200">
                <a:solidFill>
                  <a:schemeClr val="tx1"/>
                </a:solidFill>
                <a:latin typeface="Calibri" panose="020F0502020204030204" pitchFamily="34" charset="0"/>
              </a:defRPr>
            </a:lvl6pPr>
            <a:lvl7pPr marL="2973388" indent="-227013" eaLnBrk="0" fontAlgn="base" hangingPunct="0">
              <a:spcBef>
                <a:spcPct val="30000"/>
              </a:spcBef>
              <a:spcAft>
                <a:spcPct val="0"/>
              </a:spcAft>
              <a:defRPr sz="1200">
                <a:solidFill>
                  <a:schemeClr val="tx1"/>
                </a:solidFill>
                <a:latin typeface="Calibri" panose="020F0502020204030204" pitchFamily="34" charset="0"/>
              </a:defRPr>
            </a:lvl7pPr>
            <a:lvl8pPr marL="3430588" indent="-227013" eaLnBrk="0" fontAlgn="base" hangingPunct="0">
              <a:spcBef>
                <a:spcPct val="30000"/>
              </a:spcBef>
              <a:spcAft>
                <a:spcPct val="0"/>
              </a:spcAft>
              <a:defRPr sz="1200">
                <a:solidFill>
                  <a:schemeClr val="tx1"/>
                </a:solidFill>
                <a:latin typeface="Calibri" panose="020F0502020204030204" pitchFamily="34" charset="0"/>
              </a:defRPr>
            </a:lvl8pPr>
            <a:lvl9pPr marL="38877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93C21-13C5-4EF1-8393-96FA0596FBBE}" type="slidenum">
              <a:rPr lang="en-US" altLang="en-US">
                <a:solidFill>
                  <a:srgbClr val="000000"/>
                </a:solidFill>
                <a:latin typeface="Gill Sans" charset="0"/>
              </a:rPr>
              <a:pPr>
                <a:spcBef>
                  <a:spcPct val="0"/>
                </a:spcBef>
              </a:pPr>
              <a:t>74</a:t>
            </a:fld>
            <a:endParaRPr lang="en-US" altLang="en-US">
              <a:solidFill>
                <a:srgbClr val="000000"/>
              </a:solidFill>
              <a:latin typeface="Gill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C1DA-3162-4898-922D-C06ED8791E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F0E89-26FB-456A-8623-B343E6DEF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277AE9-945A-4F36-A566-A471305E13E6}"/>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ACA83742-6883-461D-880B-28725EDE5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198B1-5C38-49C7-A307-6C02D0AC1AE0}"/>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190575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D1AE-3DCF-4625-8CA2-564C96FF59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E1C03-1E01-4EBB-9722-38A80D895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A4D08-1140-40F1-9B45-96F8D496EA68}"/>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C4186533-3B88-4860-804C-90506DB33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B5D61-011D-4BB7-9D95-C2DAB94955BD}"/>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305114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51520-1AAF-41B5-85BD-9216B0A80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0789C6-BF36-4E2A-A489-B89AEB691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EBBAF-AB79-4657-9791-2FF148892C8F}"/>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7526E1DE-BB3F-4B2C-9629-035955E56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AD159-37A2-489F-ADA5-58CA56B045A9}"/>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301724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5601-1E10-4839-AB8C-9851908DBC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A451E-B6E2-451D-B1A5-BC8043E36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484CE-5C65-4A61-A998-A29EF083B1DF}"/>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B73D91C9-2BDE-44EF-9AC6-98A43098F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D4ABF-5BFF-4AD3-9961-5B12A49D9F6D}"/>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331901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13B8-83CB-4688-BEC1-5A616903A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942343-6BFA-4E40-BD7B-67D3DAAE06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AB025-347D-40E4-A9BB-C682FD89AD35}"/>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9A10825D-ED3D-4EFC-A305-A4BF92DF1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3BB04-E7A9-4110-B002-A8A190183E63}"/>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1159508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CF34-17AB-4560-AB47-595FE4B07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2A5E1E-F85E-4528-8465-CADA19BED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B34E3-6B1E-4CAB-985F-8A7D92829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53E3D8-8405-4FB0-A1F9-648EBADEFA56}"/>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6" name="Footer Placeholder 5">
            <a:extLst>
              <a:ext uri="{FF2B5EF4-FFF2-40B4-BE49-F238E27FC236}">
                <a16:creationId xmlns:a16="http://schemas.microsoft.com/office/drawing/2014/main" id="{346600DA-B069-4F54-A454-BD0F62528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0C448-EB2C-4BB8-AA80-021FFD507175}"/>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224999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7293-526F-41C5-AFB5-D5825E957A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62770-443C-46C3-9800-77350F9B48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7D798-8614-428B-A043-76AA74B9F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A0790-18D8-4B2A-8F9A-2ECEC81E3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C99221-C56F-4025-BFC9-47670F1465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33B3B2-52EE-481C-B96A-250DDE4B5B6B}"/>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8" name="Footer Placeholder 7">
            <a:extLst>
              <a:ext uri="{FF2B5EF4-FFF2-40B4-BE49-F238E27FC236}">
                <a16:creationId xmlns:a16="http://schemas.microsoft.com/office/drawing/2014/main" id="{3C616699-B2F1-4440-9621-D9922CD131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FB9462-99EB-48F5-AD7A-10A023911CF3}"/>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293378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14F5-FCFC-4C10-B1CF-B3DE479C5E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FBB1A6-58EF-4A1A-85B0-624569646B0B}"/>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4" name="Footer Placeholder 3">
            <a:extLst>
              <a:ext uri="{FF2B5EF4-FFF2-40B4-BE49-F238E27FC236}">
                <a16:creationId xmlns:a16="http://schemas.microsoft.com/office/drawing/2014/main" id="{E9E57A3A-2D2A-479E-91C5-40A759C83C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23BEFB-7291-41CE-85CE-36BB4D3DA509}"/>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233512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F47490-95C0-4420-AD2A-D6682D2C13C0}"/>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3" name="Footer Placeholder 2">
            <a:extLst>
              <a:ext uri="{FF2B5EF4-FFF2-40B4-BE49-F238E27FC236}">
                <a16:creationId xmlns:a16="http://schemas.microsoft.com/office/drawing/2014/main" id="{1D867F39-20A7-4215-9477-97E2BB30A2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5FD8A6-BB58-4B6B-B81B-25BEE2A95194}"/>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177686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6063-6FCB-4CC4-A7EC-A1E12425A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68E3D4-2772-46B4-94C9-4C619E657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3B5504-CA21-4DC4-85BF-4831A3ADF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5892C-12C5-47E5-A9F0-B1351BA3971A}"/>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6" name="Footer Placeholder 5">
            <a:extLst>
              <a:ext uri="{FF2B5EF4-FFF2-40B4-BE49-F238E27FC236}">
                <a16:creationId xmlns:a16="http://schemas.microsoft.com/office/drawing/2014/main" id="{90E66630-F6F8-4984-9D21-333655E7D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34871-53EB-473D-BE35-1C6CC95FD925}"/>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21824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17A1-61B9-46DA-A49D-9AF4FF119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126783-62DA-4395-9F78-7E894CF109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F75C7-6C76-4AE7-87AB-92AB128F8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700813-A894-4352-BE8A-DC030C7FA70D}"/>
              </a:ext>
            </a:extLst>
          </p:cNvPr>
          <p:cNvSpPr>
            <a:spLocks noGrp="1"/>
          </p:cNvSpPr>
          <p:nvPr>
            <p:ph type="dt" sz="half" idx="10"/>
          </p:nvPr>
        </p:nvSpPr>
        <p:spPr/>
        <p:txBody>
          <a:bodyPr/>
          <a:lstStyle/>
          <a:p>
            <a:fld id="{16A6FFD3-A056-4EC8-A53A-9467A2BD9511}" type="datetimeFigureOut">
              <a:rPr lang="en-US" smtClean="0"/>
              <a:t>1/19/2021</a:t>
            </a:fld>
            <a:endParaRPr lang="en-US"/>
          </a:p>
        </p:txBody>
      </p:sp>
      <p:sp>
        <p:nvSpPr>
          <p:cNvPr id="6" name="Footer Placeholder 5">
            <a:extLst>
              <a:ext uri="{FF2B5EF4-FFF2-40B4-BE49-F238E27FC236}">
                <a16:creationId xmlns:a16="http://schemas.microsoft.com/office/drawing/2014/main" id="{C6377E3E-8015-4979-AE5F-85A3A8F45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4C204-7437-4256-ADBE-EB96F61F60BE}"/>
              </a:ext>
            </a:extLst>
          </p:cNvPr>
          <p:cNvSpPr>
            <a:spLocks noGrp="1"/>
          </p:cNvSpPr>
          <p:nvPr>
            <p:ph type="sldNum" sz="quarter" idx="12"/>
          </p:nvPr>
        </p:nvSpPr>
        <p:spPr/>
        <p:txBody>
          <a:bodyPr/>
          <a:lstStyle/>
          <a:p>
            <a:fld id="{63609E17-27FA-4898-B775-FD3B89FC5E28}" type="slidenum">
              <a:rPr lang="en-US" smtClean="0"/>
              <a:t>‹#›</a:t>
            </a:fld>
            <a:endParaRPr lang="en-US"/>
          </a:p>
        </p:txBody>
      </p:sp>
    </p:spTree>
    <p:extLst>
      <p:ext uri="{BB962C8B-B14F-4D97-AF65-F5344CB8AC3E}">
        <p14:creationId xmlns:p14="http://schemas.microsoft.com/office/powerpoint/2010/main" val="96255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BDB94-DDBB-409B-8BD8-2EB6625AC7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6FD70F-FA07-48AA-ADCC-931DB5437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736E0-8192-42C1-B6E6-73479803C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A6FFD3-A056-4EC8-A53A-9467A2BD9511}" type="datetimeFigureOut">
              <a:rPr lang="en-US" smtClean="0"/>
              <a:t>1/19/2021</a:t>
            </a:fld>
            <a:endParaRPr lang="en-US"/>
          </a:p>
        </p:txBody>
      </p:sp>
      <p:sp>
        <p:nvSpPr>
          <p:cNvPr id="5" name="Footer Placeholder 4">
            <a:extLst>
              <a:ext uri="{FF2B5EF4-FFF2-40B4-BE49-F238E27FC236}">
                <a16:creationId xmlns:a16="http://schemas.microsoft.com/office/drawing/2014/main" id="{968BD01D-19CD-428A-B559-E3189FD4F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FF176D-4FBB-4076-8448-5D80BA709D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09E17-27FA-4898-B775-FD3B89FC5E28}" type="slidenum">
              <a:rPr lang="en-US" smtClean="0"/>
              <a:t>‹#›</a:t>
            </a:fld>
            <a:endParaRPr lang="en-US"/>
          </a:p>
        </p:txBody>
      </p:sp>
    </p:spTree>
    <p:extLst>
      <p:ext uri="{BB962C8B-B14F-4D97-AF65-F5344CB8AC3E}">
        <p14:creationId xmlns:p14="http://schemas.microsoft.com/office/powerpoint/2010/main" val="742864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ilcoe.us/problem-solving-courts/"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www.nami.org/Template.cfm?Section=Your_Local_NAMI&amp;template=/CustomSource/LocalDetail.cfm&amp;LocalID=b9ae258b-72e6-482a-8f98-22780161cf5e&amp;StateID=IL" TargetMode="External"/><Relationship Id="rId13" Type="http://schemas.openxmlformats.org/officeDocument/2006/relationships/hyperlink" Target="http://www.nami.org/Template.cfm?Section=Your_Local_NAMI&amp;template=/CustomSource/LocalDetail.cfm&amp;LocalID=742e6625-5727-48b5-acab-029464184cdf&amp;StateID=IL" TargetMode="External"/><Relationship Id="rId18" Type="http://schemas.openxmlformats.org/officeDocument/2006/relationships/hyperlink" Target="http://www.nami.org/Template.cfm?Section=Your_Local_NAMI&amp;template=/CustomSource/LocalDetail.cfm&amp;LocalID=8837dfce-d6c7-4947-b1fa-6fc1ec9d586a&amp;StateID=IL" TargetMode="External"/><Relationship Id="rId26" Type="http://schemas.openxmlformats.org/officeDocument/2006/relationships/hyperlink" Target="http://www.nami.org/Template.cfm?Section=Your_Local_NAMI&amp;template=/CustomSource/LocalDetail.cfm&amp;LocalID=7b78afec-94c2-4d45-86cf-e46f268b68d2&amp;StateID=IL" TargetMode="External"/><Relationship Id="rId3" Type="http://schemas.openxmlformats.org/officeDocument/2006/relationships/hyperlink" Target="http://www.nami.org/Template.cfm?Section=Your_Local_NAMI&amp;template=/CustomSource/LocalDetail.cfm&amp;LocalID=0591478d-e2c2-4ae4-88de-604f025dec1c&amp;StateID=IL" TargetMode="External"/><Relationship Id="rId21" Type="http://schemas.openxmlformats.org/officeDocument/2006/relationships/hyperlink" Target="http://www.nami.org/Template.cfm?Section=Your_Local_NAMI&amp;template=/CustomSource/LocalDetail.cfm&amp;LocalID=1f7fbbd4-e91b-4b42-bf1d-999182367230&amp;StateID=IL" TargetMode="External"/><Relationship Id="rId7" Type="http://schemas.openxmlformats.org/officeDocument/2006/relationships/hyperlink" Target="http://www.nami.org/Template.cfm?Section=Your_Local_NAMI&amp;template=/CustomSource/LocalDetail.cfm&amp;LocalID=2c9db00e-4eb0-42d4-952c-e3a0de3ee657&amp;StateID=IL" TargetMode="External"/><Relationship Id="rId12" Type="http://schemas.openxmlformats.org/officeDocument/2006/relationships/hyperlink" Target="http://www.nami.org/Template.cfm?Section=Your_Local_NAMI&amp;template=/CustomSource/LocalDetail.cfm&amp;LocalID=a28718dc-b3f1-4445-a97b-785fd32e7fcb&amp;StateID=IL" TargetMode="External"/><Relationship Id="rId17" Type="http://schemas.openxmlformats.org/officeDocument/2006/relationships/hyperlink" Target="http://www.nami.org/Template.cfm?Section=Your_Local_NAMI&amp;template=/CustomSource/LocalDetail.cfm&amp;LocalID=22a3c30e-5ff9-43a0-b5f4-60a61b5b3f33&amp;StateID=IL" TargetMode="External"/><Relationship Id="rId25" Type="http://schemas.openxmlformats.org/officeDocument/2006/relationships/hyperlink" Target="http://www.nami.org/Template.cfm?Section=Your_Local_NAMI&amp;template=/CustomSource/LocalDetail.cfm&amp;LocalID=8a28269c-3cfa-4895-a892-40714ec48a39&amp;StateID=IL" TargetMode="External"/><Relationship Id="rId2" Type="http://schemas.openxmlformats.org/officeDocument/2006/relationships/image" Target="../media/image30.jpeg"/><Relationship Id="rId16" Type="http://schemas.openxmlformats.org/officeDocument/2006/relationships/hyperlink" Target="http://www.nami.org/Template.cfm?Section=Your_Local_NAMI&amp;template=/CustomSource/LocalDetail.cfm&amp;LocalID=e7c06ca7-aee0-4ebf-a6ee-53eddc7fb5cc&amp;StateID=IL" TargetMode="External"/><Relationship Id="rId20" Type="http://schemas.openxmlformats.org/officeDocument/2006/relationships/hyperlink" Target="http://www.nami.org/Template.cfm?Section=Your_Local_NAMI&amp;template=/CustomSource/LocalDetail.cfm&amp;LocalID=fbd8a8b3-dded-4f4c-813a-7394e864fb55&amp;StateID=IL" TargetMode="External"/><Relationship Id="rId29" Type="http://schemas.openxmlformats.org/officeDocument/2006/relationships/hyperlink" Target="http://www.nami.org/Template.cfm?Section=Your_Local_NAMI&amp;template=/CustomSource/LocalDetail.cfm&amp;LocalID=41edfb21-4bf2-418f-b153-91e89b89c10c&amp;StateID=IL" TargetMode="External"/><Relationship Id="rId1" Type="http://schemas.openxmlformats.org/officeDocument/2006/relationships/slideLayout" Target="../slideLayouts/slideLayout2.xml"/><Relationship Id="rId6" Type="http://schemas.openxmlformats.org/officeDocument/2006/relationships/hyperlink" Target="http://www.nami.org/Template.cfm?Section=Your_Local_NAMI&amp;template=/CustomSource/LocalDetail.cfm&amp;LocalID=364d12b3-02e0-4991-b9a9-4383db6cfed5&amp;StateID=IL" TargetMode="External"/><Relationship Id="rId11" Type="http://schemas.openxmlformats.org/officeDocument/2006/relationships/hyperlink" Target="http://www.nami.org/Template.cfm?Section=Your_Local_NAMI&amp;template=/CustomSource/LocalDetail.cfm&amp;LocalID=04ebfbd7-964c-4147-b43f-baa05ef996b5&amp;StateID=IL" TargetMode="External"/><Relationship Id="rId24" Type="http://schemas.openxmlformats.org/officeDocument/2006/relationships/hyperlink" Target="http://www.nami.org/Template.cfm?Section=Your_Local_NAMI&amp;template=/CustomSource/LocalDetail.cfm&amp;LocalID=70b38018-cf51-4707-abc0-fb64c09597c4&amp;StateID=IL" TargetMode="External"/><Relationship Id="rId5" Type="http://schemas.openxmlformats.org/officeDocument/2006/relationships/hyperlink" Target="http://www.nami.org/Template.cfm?Section=Your_Local_NAMI&amp;template=/CustomSource/LocalDetail.cfm&amp;LocalID=8a3aecd0-4fa9-4a19-b1ff-1ef255dff87a&amp;StateID=IL" TargetMode="External"/><Relationship Id="rId15" Type="http://schemas.openxmlformats.org/officeDocument/2006/relationships/hyperlink" Target="http://www.nami.org/Template.cfm?Section=Your_Local_NAMI&amp;template=/CustomSource/LocalDetail.cfm&amp;LocalID=7680ce5c-e071-467f-b063-991f7cd8ee48&amp;StateID=IL" TargetMode="External"/><Relationship Id="rId23" Type="http://schemas.openxmlformats.org/officeDocument/2006/relationships/hyperlink" Target="http://www.nami.org/Template.cfm?Section=Your_Local_NAMI&amp;template=/CustomSource/LocalDetail.cfm&amp;LocalID=9bf3aea7-9ec6-4bcf-ab96-fb079ce557dd&amp;StateID=IL" TargetMode="External"/><Relationship Id="rId28" Type="http://schemas.openxmlformats.org/officeDocument/2006/relationships/hyperlink" Target="http://www.nami.org/Template.cfm?Section=Your_Local_NAMI&amp;template=/CustomSource/LocalDetail.cfm&amp;LocalID=70949bb5-e65a-4f16-9515-7f170c045f15&amp;StateID=IL" TargetMode="External"/><Relationship Id="rId10" Type="http://schemas.openxmlformats.org/officeDocument/2006/relationships/hyperlink" Target="http://www.nami.org/Template.cfm?Section=Your_Local_NAMI&amp;template=/CustomSource/LocalDetail.cfm&amp;LocalID=c354b08f-b174-4860-b137-e3b5cabe4c6b&amp;StateID=IL" TargetMode="External"/><Relationship Id="rId19" Type="http://schemas.openxmlformats.org/officeDocument/2006/relationships/hyperlink" Target="http://www.nami.org/Template.cfm?Section=Your_Local_NAMI&amp;template=/CustomSource/LocalDetail.cfm&amp;LocalID=5b59cd69-90e0-4e17-b4ad-6fce2c06c6e5&amp;StateID=IL" TargetMode="External"/><Relationship Id="rId4" Type="http://schemas.openxmlformats.org/officeDocument/2006/relationships/hyperlink" Target="http://www.nami.org/Template.cfm?Section=Your_Local_NAMI&amp;template=/CustomSource/LocalDetail.cfm&amp;LocalID=1bc2e2a7-3ab7-42f8-af80-81c1ea79383b&amp;StateID=IL" TargetMode="External"/><Relationship Id="rId9" Type="http://schemas.openxmlformats.org/officeDocument/2006/relationships/hyperlink" Target="http://www.nami.org/Template.cfm?Section=Your_Local_NAMI&amp;template=/CustomSource/LocalDetail.cfm&amp;LocalID=5a6f949e-e0f4-4dac-9cf1-29302f3883c4&amp;StateID=IL" TargetMode="External"/><Relationship Id="rId14" Type="http://schemas.openxmlformats.org/officeDocument/2006/relationships/hyperlink" Target="http://www.nami.org/Template.cfm?Section=Your_Local_NAMI&amp;template=/CustomSource/LocalDetail.cfm&amp;LocalID=815e03b9-b440-4ebd-b364-29f7de9fb71b&amp;StateID=IL" TargetMode="External"/><Relationship Id="rId22" Type="http://schemas.openxmlformats.org/officeDocument/2006/relationships/hyperlink" Target="http://www.nami.org/Template.cfm?Section=Your_Local_NAMI&amp;template=/CustomSource/LocalDetail.cfm&amp;LocalID=c6789b60-0718-4832-86b8-cd500ffa2876&amp;StateID=IL" TargetMode="External"/><Relationship Id="rId27" Type="http://schemas.openxmlformats.org/officeDocument/2006/relationships/hyperlink" Target="http://www.nami.org/Template.cfm?Section=Your_Local_NAMI&amp;template=/CustomSource/LocalDetail.cfm&amp;LocalID=11e6a23f-bdb3-47ec-8648-1394d46b8093&amp;StateID=IL" TargetMode="External"/><Relationship Id="rId30" Type="http://schemas.openxmlformats.org/officeDocument/2006/relationships/hyperlink" Target="http://www.nami.org/Template.cfm?Section=Your_Local_NAMI&amp;template=/CustomSource/LocalDetail.cfm&amp;LocalID=a8906324-8bbd-4114-be83-37275b401d25&amp;StateID=I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140C-E921-4662-B563-3E6481D0B028}"/>
              </a:ext>
            </a:extLst>
          </p:cNvPr>
          <p:cNvSpPr>
            <a:spLocks noGrp="1"/>
          </p:cNvSpPr>
          <p:nvPr>
            <p:ph type="ctrTitle"/>
          </p:nvPr>
        </p:nvSpPr>
        <p:spPr/>
        <p:txBody>
          <a:bodyPr/>
          <a:lstStyle/>
          <a:p>
            <a:r>
              <a:rPr lang="en-US" dirty="0"/>
              <a:t>CIT Signs and Symptoms</a:t>
            </a:r>
          </a:p>
        </p:txBody>
      </p:sp>
      <p:sp>
        <p:nvSpPr>
          <p:cNvPr id="3" name="Subtitle 2">
            <a:extLst>
              <a:ext uri="{FF2B5EF4-FFF2-40B4-BE49-F238E27FC236}">
                <a16:creationId xmlns:a16="http://schemas.microsoft.com/office/drawing/2014/main" id="{5B9B3C80-18AC-4135-AB99-50907E271BE5}"/>
              </a:ext>
            </a:extLst>
          </p:cNvPr>
          <p:cNvSpPr>
            <a:spLocks noGrp="1"/>
          </p:cNvSpPr>
          <p:nvPr>
            <p:ph type="subTitle" idx="1"/>
          </p:nvPr>
        </p:nvSpPr>
        <p:spPr/>
        <p:txBody>
          <a:bodyPr/>
          <a:lstStyle/>
          <a:p>
            <a:r>
              <a:rPr lang="en-US" dirty="0"/>
              <a:t>Presented by: </a:t>
            </a:r>
          </a:p>
          <a:p>
            <a:r>
              <a:rPr lang="en-US" dirty="0"/>
              <a:t>John FS Williams, M.Ed., LCPC and Mark Benson, LCPC</a:t>
            </a:r>
          </a:p>
        </p:txBody>
      </p:sp>
    </p:spTree>
    <p:extLst>
      <p:ext uri="{BB962C8B-B14F-4D97-AF65-F5344CB8AC3E}">
        <p14:creationId xmlns:p14="http://schemas.microsoft.com/office/powerpoint/2010/main" val="2654813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Prevalence</a:t>
            </a:r>
          </a:p>
        </p:txBody>
      </p:sp>
      <p:pic>
        <p:nvPicPr>
          <p:cNvPr id="5"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678" y="2233799"/>
            <a:ext cx="9778642" cy="43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6303649-0F5F-4C41-A661-AC39DCC19C48}"/>
              </a:ext>
            </a:extLst>
          </p:cNvPr>
          <p:cNvSpPr txBox="1"/>
          <p:nvPr/>
        </p:nvSpPr>
        <p:spPr>
          <a:xfrm>
            <a:off x="9480884" y="6581271"/>
            <a:ext cx="2442411" cy="307777"/>
          </a:xfrm>
          <a:prstGeom prst="rect">
            <a:avLst/>
          </a:prstGeom>
          <a:noFill/>
        </p:spPr>
        <p:txBody>
          <a:bodyPr wrap="square" rtlCol="0">
            <a:spAutoFit/>
          </a:bodyPr>
          <a:lstStyle/>
          <a:p>
            <a:r>
              <a:rPr lang="en-US" sz="1400" dirty="0"/>
              <a:t>NAMI – Oct 2015</a:t>
            </a:r>
          </a:p>
        </p:txBody>
      </p:sp>
    </p:spTree>
    <p:extLst>
      <p:ext uri="{BB962C8B-B14F-4D97-AF65-F5344CB8AC3E}">
        <p14:creationId xmlns:p14="http://schemas.microsoft.com/office/powerpoint/2010/main" val="362085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Prevalence</a:t>
            </a:r>
          </a:p>
        </p:txBody>
      </p:sp>
      <p:pic>
        <p:nvPicPr>
          <p:cNvPr id="5" name="Picture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2012079"/>
            <a:ext cx="10515600" cy="397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405002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Prevalence</a:t>
            </a:r>
          </a:p>
        </p:txBody>
      </p:sp>
      <p:sp>
        <p:nvSpPr>
          <p:cNvPr id="3" name="Content Placeholder 2"/>
          <p:cNvSpPr>
            <a:spLocks noGrp="1"/>
          </p:cNvSpPr>
          <p:nvPr>
            <p:ph idx="1"/>
          </p:nvPr>
        </p:nvSpPr>
        <p:spPr>
          <a:xfrm>
            <a:off x="810000" y="2434160"/>
            <a:ext cx="10554574" cy="3636511"/>
          </a:xfrm>
        </p:spPr>
        <p:txBody>
          <a:bodyPr/>
          <a:lstStyle/>
          <a:p>
            <a:pPr marL="0" indent="0" fontAlgn="base">
              <a:buNone/>
            </a:pPr>
            <a:r>
              <a:rPr lang="en-US" sz="2400" dirty="0"/>
              <a:t>2016 National Survey on Drug Use and Health (NSDUH)​</a:t>
            </a:r>
          </a:p>
          <a:p>
            <a:pPr fontAlgn="base"/>
            <a:r>
              <a:rPr lang="en-US" sz="2400" dirty="0"/>
              <a:t>An estimated 44.7 million adults aged 18 or older in the United States live with some form of mental illness. (18.3% of all U.S. adults.)​</a:t>
            </a:r>
          </a:p>
          <a:p>
            <a:pPr fontAlgn="base"/>
            <a:r>
              <a:rPr lang="en-US" sz="2400" dirty="0"/>
              <a:t>The prevalence of MI was higher among women (21.7%) than men (14.5%).​</a:t>
            </a:r>
          </a:p>
          <a:p>
            <a:pPr fontAlgn="base"/>
            <a:r>
              <a:rPr lang="en-US" sz="2400" dirty="0"/>
              <a:t>Young adults aged 18-25 years had the highest prevalence of MI (22.1%) compared to adults aged 26-49 years (21.1%) and aged 50 and older (14.5%).</a:t>
            </a:r>
          </a:p>
          <a:p>
            <a:pPr marL="0" indent="0">
              <a:buNone/>
            </a:pPr>
            <a:endParaRPr lang="en-US" dirty="0"/>
          </a:p>
        </p:txBody>
      </p:sp>
    </p:spTree>
    <p:extLst>
      <p:ext uri="{BB962C8B-B14F-4D97-AF65-F5344CB8AC3E}">
        <p14:creationId xmlns:p14="http://schemas.microsoft.com/office/powerpoint/2010/main" val="386661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Prevalence</a:t>
            </a:r>
          </a:p>
        </p:txBody>
      </p:sp>
      <p:sp>
        <p:nvSpPr>
          <p:cNvPr id="3" name="Content Placeholder 2"/>
          <p:cNvSpPr>
            <a:spLocks noGrp="1"/>
          </p:cNvSpPr>
          <p:nvPr>
            <p:ph idx="1"/>
          </p:nvPr>
        </p:nvSpPr>
        <p:spPr>
          <a:xfrm>
            <a:off x="810000" y="2434160"/>
            <a:ext cx="10554574" cy="3636511"/>
          </a:xfrm>
        </p:spPr>
        <p:txBody>
          <a:bodyPr/>
          <a:lstStyle/>
          <a:p>
            <a:pPr marL="0" indent="0" fontAlgn="base">
              <a:buNone/>
            </a:pPr>
            <a:r>
              <a:rPr lang="en-US" sz="2400" dirty="0"/>
              <a:t>2016 National Survey on Drug Use and Health (NSDUH)​</a:t>
            </a:r>
          </a:p>
          <a:p>
            <a:pPr fontAlgn="base"/>
            <a:r>
              <a:rPr lang="en-US" sz="2400" dirty="0"/>
              <a:t>An estimated 10.4 million adults aged 18 or older in the United States live with a Serious Mental Illness. (4.2% of all U.S. adults.)​</a:t>
            </a:r>
          </a:p>
          <a:p>
            <a:pPr fontAlgn="base"/>
            <a:r>
              <a:rPr lang="en-US" sz="2400" dirty="0"/>
              <a:t>The prevalence of SMI was higher among women (5.3%) than men (3.0%).​</a:t>
            </a:r>
          </a:p>
          <a:p>
            <a:pPr fontAlgn="base"/>
            <a:r>
              <a:rPr lang="en-US" sz="2400" dirty="0"/>
              <a:t>Young adults aged 18-25 years had the highest prevalence of SMI (5.9%) compared to adults aged 26-49 years (5.3%) and aged 50 and older (2.7%).</a:t>
            </a:r>
          </a:p>
          <a:p>
            <a:pPr marL="0" indent="0">
              <a:buNone/>
            </a:pPr>
            <a:endParaRPr lang="en-US" dirty="0"/>
          </a:p>
        </p:txBody>
      </p:sp>
    </p:spTree>
    <p:extLst>
      <p:ext uri="{BB962C8B-B14F-4D97-AF65-F5344CB8AC3E}">
        <p14:creationId xmlns:p14="http://schemas.microsoft.com/office/powerpoint/2010/main" val="3042811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Prevalence</a:t>
            </a: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099" y="2920055"/>
            <a:ext cx="7887801" cy="2162477"/>
          </a:xfrm>
        </p:spPr>
      </p:pic>
      <p:sp>
        <p:nvSpPr>
          <p:cNvPr id="3" name="TextBox 2">
            <a:extLst>
              <a:ext uri="{FF2B5EF4-FFF2-40B4-BE49-F238E27FC236}">
                <a16:creationId xmlns:a16="http://schemas.microsoft.com/office/drawing/2014/main" id="{1DAF0818-CB66-48B2-BF56-86965B717126}"/>
              </a:ext>
            </a:extLst>
          </p:cNvPr>
          <p:cNvSpPr txBox="1"/>
          <p:nvPr/>
        </p:nvSpPr>
        <p:spPr>
          <a:xfrm>
            <a:off x="838200" y="2550723"/>
            <a:ext cx="6103209" cy="369332"/>
          </a:xfrm>
          <a:prstGeom prst="rect">
            <a:avLst/>
          </a:prstGeom>
          <a:noFill/>
        </p:spPr>
        <p:txBody>
          <a:bodyPr wrap="none" rtlCol="0">
            <a:spAutoFit/>
          </a:bodyPr>
          <a:lstStyle/>
          <a:p>
            <a:r>
              <a:rPr lang="en-US" dirty="0"/>
              <a:t>Most people with mental illnesses are NOT receiving treatment</a:t>
            </a:r>
          </a:p>
        </p:txBody>
      </p:sp>
    </p:spTree>
    <p:extLst>
      <p:ext uri="{BB962C8B-B14F-4D97-AF65-F5344CB8AC3E}">
        <p14:creationId xmlns:p14="http://schemas.microsoft.com/office/powerpoint/2010/main" val="1969934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Treatment - Historically</a:t>
            </a:r>
          </a:p>
        </p:txBody>
      </p:sp>
      <p:sp>
        <p:nvSpPr>
          <p:cNvPr id="3" name="Content Placeholder 2"/>
          <p:cNvSpPr>
            <a:spLocks noGrp="1"/>
          </p:cNvSpPr>
          <p:nvPr>
            <p:ph idx="1"/>
          </p:nvPr>
        </p:nvSpPr>
        <p:spPr>
          <a:xfrm>
            <a:off x="827424" y="2665131"/>
            <a:ext cx="10554574" cy="3636511"/>
          </a:xfrm>
        </p:spPr>
        <p:txBody>
          <a:bodyPr>
            <a:normAutofit/>
          </a:bodyPr>
          <a:lstStyle/>
          <a:p>
            <a:r>
              <a:rPr lang="en-US" sz="2400" dirty="0"/>
              <a:t>1841 – </a:t>
            </a:r>
            <a:r>
              <a:rPr lang="en-US" sz="2400" dirty="0" err="1"/>
              <a:t>Dorthea</a:t>
            </a:r>
            <a:r>
              <a:rPr lang="en-US" sz="2400" dirty="0"/>
              <a:t> Dix</a:t>
            </a:r>
          </a:p>
          <a:p>
            <a:r>
              <a:rPr lang="en-US" sz="2400" dirty="0"/>
              <a:t>1880 – Nelly Bly</a:t>
            </a:r>
          </a:p>
          <a:p>
            <a:r>
              <a:rPr lang="en-US" sz="2400" dirty="0"/>
              <a:t>1907 </a:t>
            </a:r>
            <a:r>
              <a:rPr lang="mr-IN" sz="2400" dirty="0"/>
              <a:t>–</a:t>
            </a:r>
            <a:r>
              <a:rPr lang="en-US" sz="2400" dirty="0"/>
              <a:t> Indiana passes Eugenics Law</a:t>
            </a:r>
          </a:p>
          <a:p>
            <a:r>
              <a:rPr lang="en-US" sz="2400" dirty="0"/>
              <a:t>1946 </a:t>
            </a:r>
            <a:r>
              <a:rPr lang="mr-IN" sz="2400" dirty="0"/>
              <a:t>–</a:t>
            </a:r>
            <a:r>
              <a:rPr lang="en-US" sz="2400" dirty="0"/>
              <a:t> President Truman passes National Mental Health Act</a:t>
            </a:r>
          </a:p>
          <a:p>
            <a:r>
              <a:rPr lang="en-US" sz="2400" dirty="0"/>
              <a:t>1954 </a:t>
            </a:r>
            <a:r>
              <a:rPr lang="mr-IN" sz="2400" dirty="0"/>
              <a:t>–</a:t>
            </a:r>
            <a:r>
              <a:rPr lang="en-US" sz="2400" dirty="0"/>
              <a:t> “</a:t>
            </a:r>
            <a:r>
              <a:rPr lang="en-US" sz="2400" dirty="0" err="1"/>
              <a:t>Thorazine</a:t>
            </a:r>
            <a:r>
              <a:rPr lang="en-US" sz="2400" dirty="0"/>
              <a:t>” (chlorpromazine)</a:t>
            </a:r>
          </a:p>
          <a:p>
            <a:r>
              <a:rPr lang="en-US" sz="2400" dirty="0"/>
              <a:t>1955 </a:t>
            </a:r>
            <a:r>
              <a:rPr lang="mr-IN" sz="2400" dirty="0"/>
              <a:t>–</a:t>
            </a:r>
            <a:r>
              <a:rPr lang="en-US" sz="2400" dirty="0"/>
              <a:t> State hospital population peaks</a:t>
            </a:r>
          </a:p>
        </p:txBody>
      </p:sp>
      <p:pic>
        <p:nvPicPr>
          <p:cNvPr id="4" name="Picture 3"/>
          <p:cNvPicPr>
            <a:picLocks noChangeAspect="1"/>
          </p:cNvPicPr>
          <p:nvPr/>
        </p:nvPicPr>
        <p:blipFill>
          <a:blip r:embed="rId2"/>
          <a:stretch>
            <a:fillRect/>
          </a:stretch>
        </p:blipFill>
        <p:spPr>
          <a:xfrm>
            <a:off x="8503232" y="2013910"/>
            <a:ext cx="3279774" cy="2469477"/>
          </a:xfrm>
          <a:prstGeom prst="rect">
            <a:avLst/>
          </a:prstGeom>
        </p:spPr>
      </p:pic>
    </p:spTree>
    <p:extLst>
      <p:ext uri="{BB962C8B-B14F-4D97-AF65-F5344CB8AC3E}">
        <p14:creationId xmlns:p14="http://schemas.microsoft.com/office/powerpoint/2010/main" val="24760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Treatment - Historically</a:t>
            </a:r>
          </a:p>
        </p:txBody>
      </p:sp>
      <p:sp>
        <p:nvSpPr>
          <p:cNvPr id="3" name="Content Placeholder 2"/>
          <p:cNvSpPr>
            <a:spLocks noGrp="1"/>
          </p:cNvSpPr>
          <p:nvPr>
            <p:ph idx="1"/>
          </p:nvPr>
        </p:nvSpPr>
        <p:spPr>
          <a:xfrm>
            <a:off x="818711" y="2222287"/>
            <a:ext cx="8496740" cy="4021351"/>
          </a:xfrm>
        </p:spPr>
        <p:txBody>
          <a:bodyPr>
            <a:noAutofit/>
          </a:bodyPr>
          <a:lstStyle/>
          <a:p>
            <a:r>
              <a:rPr lang="en-US" sz="2400" dirty="0"/>
              <a:t>1962 </a:t>
            </a:r>
            <a:r>
              <a:rPr lang="mr-IN" sz="2400" dirty="0"/>
              <a:t>–</a:t>
            </a:r>
            <a:r>
              <a:rPr lang="en-US" sz="2400" dirty="0"/>
              <a:t> One Flew Over the Cuckoo’s Nest</a:t>
            </a:r>
          </a:p>
          <a:p>
            <a:r>
              <a:rPr lang="en-US" sz="2400" dirty="0"/>
              <a:t>1963 </a:t>
            </a:r>
            <a:r>
              <a:rPr lang="mr-IN" sz="2400" dirty="0"/>
              <a:t>–</a:t>
            </a:r>
            <a:r>
              <a:rPr lang="en-US" sz="2400" dirty="0"/>
              <a:t> JFK signs Community Health Act, beginning Deinstitutionalization</a:t>
            </a:r>
          </a:p>
          <a:p>
            <a:r>
              <a:rPr lang="en-US" sz="2400" dirty="0"/>
              <a:t>1965 </a:t>
            </a:r>
            <a:r>
              <a:rPr lang="mr-IN" sz="2400" dirty="0"/>
              <a:t>–</a:t>
            </a:r>
            <a:r>
              <a:rPr lang="en-US" sz="2400" dirty="0"/>
              <a:t> Medicaid created </a:t>
            </a:r>
            <a:r>
              <a:rPr lang="mr-IN" sz="2400" dirty="0"/>
              <a:t>–</a:t>
            </a:r>
            <a:r>
              <a:rPr lang="en-US" sz="2400" dirty="0"/>
              <a:t> “institutions for mental diseases” no longer covered</a:t>
            </a:r>
          </a:p>
          <a:p>
            <a:r>
              <a:rPr lang="en-US" sz="2400" dirty="0"/>
              <a:t>1980 </a:t>
            </a:r>
            <a:r>
              <a:rPr lang="mr-IN" sz="2400" dirty="0"/>
              <a:t>–</a:t>
            </a:r>
            <a:r>
              <a:rPr lang="en-US" sz="2400" dirty="0"/>
              <a:t> Pres. Carter signs Mental Health Systems Act</a:t>
            </a:r>
          </a:p>
        </p:txBody>
      </p:sp>
      <p:pic>
        <p:nvPicPr>
          <p:cNvPr id="4" name="Picture 3"/>
          <p:cNvPicPr>
            <a:picLocks noChangeAspect="1"/>
          </p:cNvPicPr>
          <p:nvPr/>
        </p:nvPicPr>
        <p:blipFill>
          <a:blip r:embed="rId2"/>
          <a:stretch>
            <a:fillRect/>
          </a:stretch>
        </p:blipFill>
        <p:spPr>
          <a:xfrm>
            <a:off x="9315451" y="2428876"/>
            <a:ext cx="2530077" cy="3571874"/>
          </a:xfrm>
          <a:prstGeom prst="rect">
            <a:avLst/>
          </a:prstGeom>
        </p:spPr>
      </p:pic>
    </p:spTree>
    <p:extLst>
      <p:ext uri="{BB962C8B-B14F-4D97-AF65-F5344CB8AC3E}">
        <p14:creationId xmlns:p14="http://schemas.microsoft.com/office/powerpoint/2010/main" val="192431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Treatment - Historically</a:t>
            </a:r>
          </a:p>
        </p:txBody>
      </p:sp>
      <p:sp>
        <p:nvSpPr>
          <p:cNvPr id="3" name="Content Placeholder 2"/>
          <p:cNvSpPr>
            <a:spLocks noGrp="1"/>
          </p:cNvSpPr>
          <p:nvPr>
            <p:ph idx="1"/>
          </p:nvPr>
        </p:nvSpPr>
        <p:spPr/>
        <p:txBody>
          <a:bodyPr>
            <a:normAutofit/>
          </a:bodyPr>
          <a:lstStyle/>
          <a:p>
            <a:r>
              <a:rPr lang="en-US" sz="2400" dirty="0"/>
              <a:t>1981 </a:t>
            </a:r>
            <a:r>
              <a:rPr lang="mr-IN" sz="2400" dirty="0"/>
              <a:t>–</a:t>
            </a:r>
            <a:r>
              <a:rPr lang="en-US" sz="2400" dirty="0"/>
              <a:t> Pres. Reagan signs Omnibus Budget Reconciliation Act, 30% reduction in federal spending</a:t>
            </a:r>
          </a:p>
          <a:p>
            <a:r>
              <a:rPr lang="en-US" sz="2400" dirty="0"/>
              <a:t>1990 </a:t>
            </a:r>
            <a:r>
              <a:rPr lang="mr-IN" sz="2400" dirty="0"/>
              <a:t>–</a:t>
            </a:r>
            <a:r>
              <a:rPr lang="en-US" sz="2400" dirty="0"/>
              <a:t> First FDA Approved antipsychotic to treat schizophrenia</a:t>
            </a:r>
          </a:p>
          <a:p>
            <a:r>
              <a:rPr lang="en-US" sz="2400" dirty="0"/>
              <a:t>2008 </a:t>
            </a:r>
            <a:r>
              <a:rPr lang="mr-IN" sz="2400" dirty="0"/>
              <a:t>–</a:t>
            </a:r>
            <a:r>
              <a:rPr lang="en-US" sz="2400" dirty="0"/>
              <a:t> Mental Health Parity and Addiction Act</a:t>
            </a:r>
          </a:p>
          <a:p>
            <a:r>
              <a:rPr lang="en-US" sz="2400" dirty="0"/>
              <a:t>2009 </a:t>
            </a:r>
            <a:r>
              <a:rPr lang="mr-IN" sz="2400" dirty="0"/>
              <a:t>–</a:t>
            </a:r>
            <a:r>
              <a:rPr lang="en-US" sz="2400" dirty="0"/>
              <a:t> Largest funding cut since deinstitutionalization</a:t>
            </a:r>
          </a:p>
          <a:p>
            <a:r>
              <a:rPr lang="en-US" sz="2400" dirty="0"/>
              <a:t>2010 </a:t>
            </a:r>
            <a:r>
              <a:rPr lang="mr-IN" sz="2400" dirty="0"/>
              <a:t>–</a:t>
            </a:r>
            <a:r>
              <a:rPr lang="en-US" sz="2400" dirty="0"/>
              <a:t> 14 beds per 100,000 people </a:t>
            </a:r>
            <a:r>
              <a:rPr lang="mr-IN" sz="2400" dirty="0"/>
              <a:t>–</a:t>
            </a:r>
            <a:r>
              <a:rPr lang="en-US" sz="2400" dirty="0"/>
              <a:t> the same as in 1850</a:t>
            </a:r>
          </a:p>
        </p:txBody>
      </p:sp>
    </p:spTree>
    <p:extLst>
      <p:ext uri="{BB962C8B-B14F-4D97-AF65-F5344CB8AC3E}">
        <p14:creationId xmlns:p14="http://schemas.microsoft.com/office/powerpoint/2010/main" val="1446595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Deinstitutionalization</a:t>
            </a:r>
          </a:p>
        </p:txBody>
      </p:sp>
      <p:sp>
        <p:nvSpPr>
          <p:cNvPr id="3" name="Content Placeholder 2"/>
          <p:cNvSpPr>
            <a:spLocks noGrp="1"/>
          </p:cNvSpPr>
          <p:nvPr>
            <p:ph idx="1"/>
          </p:nvPr>
        </p:nvSpPr>
        <p:spPr>
          <a:xfrm>
            <a:off x="818712" y="2222288"/>
            <a:ext cx="10554574" cy="3039524"/>
          </a:xfrm>
        </p:spPr>
        <p:txBody>
          <a:bodyPr>
            <a:normAutofit/>
          </a:bodyPr>
          <a:lstStyle/>
          <a:p>
            <a:r>
              <a:rPr lang="en-US" sz="2400" dirty="0"/>
              <a:t>Minimally Adequate Treatment for individuals with severe mental illness</a:t>
            </a:r>
          </a:p>
          <a:p>
            <a:pPr lvl="1"/>
            <a:r>
              <a:rPr lang="en-US" sz="2400" dirty="0"/>
              <a:t>50 beds per 100,000 people </a:t>
            </a:r>
          </a:p>
          <a:p>
            <a:r>
              <a:rPr lang="en-US" sz="2400" dirty="0"/>
              <a:t>Illinois fails to meet the standard</a:t>
            </a:r>
          </a:p>
          <a:p>
            <a:pPr lvl="1"/>
            <a:r>
              <a:rPr lang="en-US" sz="2400" dirty="0"/>
              <a:t>9.3 beds per 100,000</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898" y="3280862"/>
            <a:ext cx="4607596" cy="32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8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Deinstitutionalization &amp; Jail</a:t>
            </a:r>
          </a:p>
        </p:txBody>
      </p:sp>
      <p:sp>
        <p:nvSpPr>
          <p:cNvPr id="3" name="Content Placeholder 2"/>
          <p:cNvSpPr>
            <a:spLocks noGrp="1"/>
          </p:cNvSpPr>
          <p:nvPr>
            <p:ph idx="1"/>
          </p:nvPr>
        </p:nvSpPr>
        <p:spPr/>
        <p:txBody>
          <a:bodyPr>
            <a:normAutofit/>
          </a:bodyPr>
          <a:lstStyle/>
          <a:p>
            <a:r>
              <a:rPr lang="en-US" sz="2400" dirty="0"/>
              <a:t>With less availability, more and more individuals are ending up in jail.</a:t>
            </a:r>
          </a:p>
          <a:p>
            <a:r>
              <a:rPr lang="en-US" sz="2400" dirty="0"/>
              <a:t>Approximately 20% of inmates in jails and 15% of inmates in state prisons have a serious mental illness.</a:t>
            </a:r>
          </a:p>
          <a:p>
            <a:r>
              <a:rPr lang="en-US" sz="2400" dirty="0"/>
              <a:t>Cook County Jail is the largest mental health facility in Illinois.</a:t>
            </a:r>
          </a:p>
        </p:txBody>
      </p:sp>
    </p:spTree>
    <p:extLst>
      <p:ext uri="{BB962C8B-B14F-4D97-AF65-F5344CB8AC3E}">
        <p14:creationId xmlns:p14="http://schemas.microsoft.com/office/powerpoint/2010/main" val="23399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extBox 2">
            <a:extLst>
              <a:ext uri="{FF2B5EF4-FFF2-40B4-BE49-F238E27FC236}">
                <a16:creationId xmlns:a16="http://schemas.microsoft.com/office/drawing/2014/main" id="{5D6D6D35-497B-41E4-8436-3100A392340C}"/>
              </a:ext>
            </a:extLst>
          </p:cNvPr>
          <p:cNvSpPr txBox="1">
            <a:spLocks noChangeArrowheads="1"/>
          </p:cNvSpPr>
          <p:nvPr/>
        </p:nvSpPr>
        <p:spPr bwMode="auto">
          <a:xfrm>
            <a:off x="3200400" y="4267201"/>
            <a:ext cx="5867400" cy="708025"/>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4000" b="1" dirty="0">
                <a:solidFill>
                  <a:srgbClr val="1F497D"/>
                </a:solidFill>
                <a:latin typeface="Arial" charset="0"/>
              </a:rPr>
              <a:t>www.nami.org</a:t>
            </a:r>
          </a:p>
        </p:txBody>
      </p:sp>
      <p:pic>
        <p:nvPicPr>
          <p:cNvPr id="38915" name="Picture 4" descr="nami_logo_reflex_116.jpg">
            <a:extLst>
              <a:ext uri="{FF2B5EF4-FFF2-40B4-BE49-F238E27FC236}">
                <a16:creationId xmlns:a16="http://schemas.microsoft.com/office/drawing/2014/main" id="{ACE8D97C-2B0C-4022-9811-B4F5ADF50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282701"/>
            <a:ext cx="68580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mr-IN" dirty="0"/>
              <a:t>–</a:t>
            </a:r>
            <a:r>
              <a:rPr lang="en-US" dirty="0"/>
              <a:t> 102 counties</a:t>
            </a:r>
          </a:p>
        </p:txBody>
      </p:sp>
      <p:sp>
        <p:nvSpPr>
          <p:cNvPr id="3" name="Content Placeholder 2"/>
          <p:cNvSpPr>
            <a:spLocks noGrp="1"/>
          </p:cNvSpPr>
          <p:nvPr>
            <p:ph idx="1"/>
          </p:nvPr>
        </p:nvSpPr>
        <p:spPr>
          <a:xfrm>
            <a:off x="818712" y="2382708"/>
            <a:ext cx="7711676" cy="3636511"/>
          </a:xfrm>
        </p:spPr>
        <p:txBody>
          <a:bodyPr>
            <a:normAutofit/>
          </a:bodyPr>
          <a:lstStyle/>
          <a:p>
            <a:r>
              <a:rPr lang="en-US" sz="2400" dirty="0"/>
              <a:t>80 counties have hospitals</a:t>
            </a:r>
          </a:p>
          <a:p>
            <a:pPr lvl="1"/>
            <a:r>
              <a:rPr lang="en-US" sz="2000" dirty="0"/>
              <a:t>222 hospitals </a:t>
            </a:r>
          </a:p>
          <a:p>
            <a:pPr lvl="1"/>
            <a:r>
              <a:rPr lang="en-US" sz="2000" dirty="0"/>
              <a:t>80 hospitals have authorized psychiatric beds</a:t>
            </a:r>
          </a:p>
          <a:p>
            <a:r>
              <a:rPr lang="en-US" sz="2400" dirty="0"/>
              <a:t>53 counties do NOT have psych beds</a:t>
            </a:r>
          </a:p>
          <a:p>
            <a:r>
              <a:rPr lang="en-US" sz="2400" dirty="0"/>
              <a:t>28 counties have inpatient behavioral health providers</a:t>
            </a:r>
          </a:p>
          <a:p>
            <a:r>
              <a:rPr lang="en-US" sz="2400" dirty="0"/>
              <a:t>Over half of the counties in IL lack sufficient numbers of psychiatrists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388" y="884286"/>
            <a:ext cx="3308685" cy="551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30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b="1" dirty="0">
                <a:latin typeface="+mn-lt"/>
              </a:rPr>
              <a:t>Problem-Solving Courts</a:t>
            </a:r>
          </a:p>
        </p:txBody>
      </p:sp>
      <p:sp>
        <p:nvSpPr>
          <p:cNvPr id="3" name="Content Placeholder 2"/>
          <p:cNvSpPr>
            <a:spLocks noGrp="1"/>
          </p:cNvSpPr>
          <p:nvPr>
            <p:ph idx="1"/>
          </p:nvPr>
        </p:nvSpPr>
        <p:spPr>
          <a:xfrm>
            <a:off x="1828800" y="1371600"/>
            <a:ext cx="8610600" cy="5486400"/>
          </a:xfrm>
        </p:spPr>
        <p:txBody>
          <a:bodyPr>
            <a:normAutofit fontScale="70000" lnSpcReduction="20000"/>
          </a:bodyPr>
          <a:lstStyle/>
          <a:p>
            <a:pPr marL="0" indent="0" algn="ctr">
              <a:buNone/>
            </a:pPr>
            <a:r>
              <a:rPr lang="en-US" dirty="0"/>
              <a:t>More than 100 problem-solving courts in IL</a:t>
            </a:r>
          </a:p>
          <a:p>
            <a:pPr marL="0" indent="0">
              <a:buNone/>
            </a:pPr>
            <a:endParaRPr lang="en-US" sz="1400" dirty="0"/>
          </a:p>
          <a:p>
            <a:pPr marL="0" indent="0">
              <a:buNone/>
            </a:pPr>
            <a:r>
              <a:rPr lang="en-US" sz="1400" dirty="0"/>
              <a:t>                                                DRUG                                                                         MENTAL HEALTH                                                                          VETERANS</a:t>
            </a: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2000" dirty="0">
                <a:hlinkClick r:id="rId2"/>
              </a:rPr>
              <a:t>http://www.ilcoe.us/problem-solving-courts/</a:t>
            </a:r>
            <a:endParaRPr lang="en-US" sz="2000" dirty="0"/>
          </a:p>
          <a:p>
            <a:pPr marL="0" indent="0">
              <a:buNone/>
            </a:pPr>
            <a:r>
              <a:rPr lang="en-US" sz="2000" dirty="0"/>
              <a:t>Problem-Solving Courts in Illinois: Courtroom Innovation Favoring Adjustment Instead of Adjudication, A. </a:t>
            </a:r>
            <a:r>
              <a:rPr lang="en-US" sz="2000" dirty="0" err="1"/>
              <a:t>Berens</a:t>
            </a:r>
            <a:endParaRPr lang="en-US"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62201"/>
            <a:ext cx="2016712"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2389584"/>
            <a:ext cx="2075259" cy="3502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6776" y="2431189"/>
            <a:ext cx="2029224" cy="35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638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Illinois </a:t>
            </a:r>
            <a:r>
              <a:rPr lang="mr-IN" dirty="0"/>
              <a:t>–</a:t>
            </a:r>
            <a:r>
              <a:rPr lang="en-US" dirty="0"/>
              <a:t> Mental Health Courts</a:t>
            </a:r>
          </a:p>
        </p:txBody>
      </p:sp>
      <p:sp>
        <p:nvSpPr>
          <p:cNvPr id="3" name="Content Placeholder 2"/>
          <p:cNvSpPr>
            <a:spLocks noGrp="1"/>
          </p:cNvSpPr>
          <p:nvPr>
            <p:ph idx="1"/>
          </p:nvPr>
        </p:nvSpPr>
        <p:spPr>
          <a:xfrm>
            <a:off x="818712" y="2222287"/>
            <a:ext cx="10554574" cy="4467271"/>
          </a:xfrm>
        </p:spPr>
        <p:txBody>
          <a:bodyPr>
            <a:noAutofit/>
          </a:bodyPr>
          <a:lstStyle/>
          <a:p>
            <a:r>
              <a:rPr lang="en-US" sz="2400" dirty="0"/>
              <a:t>23 Counties in Illinois</a:t>
            </a:r>
          </a:p>
          <a:p>
            <a:pPr lvl="1"/>
            <a:r>
              <a:rPr lang="en-US" sz="2200" dirty="0"/>
              <a:t>Fayette, Effingham, Jasper &amp; Clay Counties </a:t>
            </a:r>
          </a:p>
          <a:p>
            <a:r>
              <a:rPr lang="en-US" sz="2400" dirty="0"/>
              <a:t>(730 ILCS 168/) Mental Health Court Treatment Act</a:t>
            </a:r>
          </a:p>
          <a:p>
            <a:r>
              <a:rPr lang="en-US" sz="2400" dirty="0"/>
              <a:t>Voluntary Participation ranging from 1-2 years</a:t>
            </a:r>
          </a:p>
          <a:p>
            <a:r>
              <a:rPr lang="en-US" sz="2400" dirty="0"/>
              <a:t>Individualized treatment plans</a:t>
            </a:r>
          </a:p>
          <a:p>
            <a:r>
              <a:rPr lang="en-US" sz="2400" dirty="0"/>
              <a:t>3 Models</a:t>
            </a:r>
          </a:p>
          <a:p>
            <a:pPr lvl="1"/>
            <a:r>
              <a:rPr lang="en-US" sz="2400" dirty="0"/>
              <a:t>Pre-Adjudicatory </a:t>
            </a:r>
          </a:p>
          <a:p>
            <a:pPr lvl="1"/>
            <a:r>
              <a:rPr lang="en-US" sz="2400" dirty="0"/>
              <a:t>Post-Adjudicatory</a:t>
            </a:r>
          </a:p>
          <a:p>
            <a:pPr lvl="1"/>
            <a:r>
              <a:rPr lang="en-US" sz="2400" dirty="0"/>
              <a:t>Post-Plea/Pre-Sentence</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319" y="1060750"/>
            <a:ext cx="3026755" cy="510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916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40043" y="464370"/>
            <a:ext cx="4487695" cy="762000"/>
          </a:xfrm>
        </p:spPr>
        <p:txBody>
          <a:bodyPr>
            <a:normAutofit fontScale="70000" lnSpcReduction="20000"/>
          </a:bodyPr>
          <a:lstStyle/>
          <a:p>
            <a:pPr algn="ctr">
              <a:defRPr/>
            </a:pPr>
            <a:r>
              <a:rPr lang="en-US" sz="4000" b="1" dirty="0">
                <a:latin typeface="+mj-lt"/>
                <a:cs typeface="Arial" pitchFamily="34" charset="0"/>
              </a:rPr>
              <a:t>ALTERNATIVE PROSECUTION</a:t>
            </a:r>
          </a:p>
        </p:txBody>
      </p:sp>
      <p:sp>
        <p:nvSpPr>
          <p:cNvPr id="7171" name="Content Placeholder 5"/>
          <p:cNvSpPr>
            <a:spLocks noGrp="1"/>
          </p:cNvSpPr>
          <p:nvPr>
            <p:ph sz="half" idx="2"/>
          </p:nvPr>
        </p:nvSpPr>
        <p:spPr>
          <a:xfrm>
            <a:off x="1540043" y="1219200"/>
            <a:ext cx="4487695" cy="5181600"/>
          </a:xfrm>
          <a:ln>
            <a:solidFill>
              <a:schemeClr val="tx1"/>
            </a:solidFill>
            <a:miter lim="800000"/>
            <a:headEnd/>
            <a:tailEnd/>
          </a:ln>
        </p:spPr>
        <p:txBody>
          <a:bodyPr>
            <a:normAutofit/>
          </a:bodyPr>
          <a:lstStyle/>
          <a:p>
            <a:pPr marL="0" indent="0" algn="ctr">
              <a:buNone/>
            </a:pPr>
            <a:r>
              <a:rPr lang="en-US" altLang="en-US" sz="2000" dirty="0">
                <a:solidFill>
                  <a:schemeClr val="tx2"/>
                </a:solidFill>
                <a:latin typeface="Arial" pitchFamily="34" charset="0"/>
                <a:cs typeface="Arial" pitchFamily="34" charset="0"/>
              </a:rPr>
              <a:t>Allows offenders an opportunity to avoid traditional prosecution</a:t>
            </a:r>
          </a:p>
          <a:p>
            <a:pPr eaLnBrk="1" hangingPunct="1"/>
            <a:endParaRPr lang="en-US" altLang="en-US" sz="2000" b="1" dirty="0">
              <a:latin typeface="Arial" pitchFamily="34" charset="0"/>
              <a:cs typeface="Arial" pitchFamily="34" charset="0"/>
            </a:endParaRPr>
          </a:p>
          <a:p>
            <a:pPr eaLnBrk="1" hangingPunct="1"/>
            <a:r>
              <a:rPr lang="en-US" altLang="en-US" sz="2000" b="1" dirty="0">
                <a:latin typeface="Arial" pitchFamily="34" charset="0"/>
                <a:cs typeface="Arial" pitchFamily="34" charset="0"/>
              </a:rPr>
              <a:t>Often recommended by defense</a:t>
            </a:r>
          </a:p>
          <a:p>
            <a:pPr eaLnBrk="1" hangingPunct="1"/>
            <a:r>
              <a:rPr lang="en-US" altLang="en-US" sz="2000" b="1" dirty="0">
                <a:latin typeface="Arial" pitchFamily="34" charset="0"/>
                <a:cs typeface="Arial" pitchFamily="34" charset="0"/>
              </a:rPr>
              <a:t>MUST be Non-violent Offenders</a:t>
            </a:r>
          </a:p>
          <a:p>
            <a:pPr eaLnBrk="1" hangingPunct="1"/>
            <a:r>
              <a:rPr lang="en-US" altLang="en-US" sz="2000" b="1" dirty="0">
                <a:latin typeface="Arial" pitchFamily="34" charset="0"/>
                <a:cs typeface="Arial" pitchFamily="34" charset="0"/>
              </a:rPr>
              <a:t>Victim MUST Agree</a:t>
            </a:r>
          </a:p>
          <a:p>
            <a:pPr eaLnBrk="1" hangingPunct="1"/>
            <a:r>
              <a:rPr lang="en-US" altLang="en-US" sz="2000" b="1" dirty="0">
                <a:latin typeface="Arial" pitchFamily="34" charset="0"/>
                <a:cs typeface="Arial" pitchFamily="34" charset="0"/>
              </a:rPr>
              <a:t>Misdemeanor  and Felony Offenses Included</a:t>
            </a:r>
          </a:p>
          <a:p>
            <a:pPr eaLnBrk="1" hangingPunct="1"/>
            <a:r>
              <a:rPr lang="en-US" altLang="en-US" sz="2000" b="1" dirty="0">
                <a:latin typeface="Arial" pitchFamily="34" charset="0"/>
                <a:cs typeface="Arial" pitchFamily="34" charset="0"/>
              </a:rPr>
              <a:t>Charges are Dismissed upon Successful Completion</a:t>
            </a:r>
          </a:p>
          <a:p>
            <a:pPr eaLnBrk="1" hangingPunct="1"/>
            <a:r>
              <a:rPr lang="en-US" altLang="en-US" sz="2000" b="1" dirty="0">
                <a:latin typeface="Arial" pitchFamily="34" charset="0"/>
                <a:cs typeface="Arial" pitchFamily="34" charset="0"/>
              </a:rPr>
              <a:t>Expungable   </a:t>
            </a:r>
          </a:p>
          <a:p>
            <a:endParaRPr lang="en-US" altLang="en-US" dirty="0">
              <a:latin typeface="Constantia" pitchFamily="18" charset="0"/>
              <a:cs typeface="Arial" pitchFamily="34" charset="0"/>
            </a:endParaRPr>
          </a:p>
        </p:txBody>
      </p:sp>
      <p:sp>
        <p:nvSpPr>
          <p:cNvPr id="7" name="Text Placeholder 6"/>
          <p:cNvSpPr>
            <a:spLocks noGrp="1"/>
          </p:cNvSpPr>
          <p:nvPr>
            <p:ph type="body" sz="quarter" idx="3"/>
          </p:nvPr>
        </p:nvSpPr>
        <p:spPr>
          <a:xfrm>
            <a:off x="6109805" y="464370"/>
            <a:ext cx="4542152" cy="762000"/>
          </a:xfrm>
          <a:noFill/>
        </p:spPr>
        <p:txBody>
          <a:bodyPr>
            <a:normAutofit fontScale="70000" lnSpcReduction="20000"/>
          </a:bodyPr>
          <a:lstStyle/>
          <a:p>
            <a:pPr algn="ctr">
              <a:defRPr/>
            </a:pPr>
            <a:r>
              <a:rPr lang="en-US" sz="4000" b="1" dirty="0">
                <a:latin typeface="+mj-lt"/>
                <a:cs typeface="Arial" pitchFamily="34" charset="0"/>
              </a:rPr>
              <a:t>ALTERNATIVE SENTENCING</a:t>
            </a:r>
          </a:p>
        </p:txBody>
      </p:sp>
      <p:sp>
        <p:nvSpPr>
          <p:cNvPr id="7172" name="Content Placeholder 7"/>
          <p:cNvSpPr>
            <a:spLocks noGrp="1"/>
          </p:cNvSpPr>
          <p:nvPr>
            <p:ph sz="quarter" idx="4"/>
          </p:nvPr>
        </p:nvSpPr>
        <p:spPr>
          <a:xfrm>
            <a:off x="6105524" y="1219200"/>
            <a:ext cx="4546433" cy="5181600"/>
          </a:xfrm>
          <a:ln>
            <a:solidFill>
              <a:schemeClr val="tx1"/>
            </a:solidFill>
            <a:miter lim="800000"/>
            <a:headEnd/>
            <a:tailEnd/>
          </a:ln>
        </p:spPr>
        <p:txBody>
          <a:bodyPr>
            <a:normAutofit/>
          </a:bodyPr>
          <a:lstStyle/>
          <a:p>
            <a:pPr marL="0" indent="0" algn="ctr">
              <a:buNone/>
              <a:defRPr/>
            </a:pPr>
            <a:r>
              <a:rPr lang="en-US" altLang="en-US" sz="2000" dirty="0">
                <a:solidFill>
                  <a:schemeClr val="tx2"/>
                </a:solidFill>
                <a:latin typeface="Arial" charset="0"/>
                <a:ea typeface="ＭＳ Ｐゴシック" pitchFamily="34" charset="-128"/>
                <a:cs typeface="Arial" charset="0"/>
              </a:rPr>
              <a:t>Post-conviction, involving a plea of guilty</a:t>
            </a:r>
          </a:p>
          <a:p>
            <a:pPr marL="0" indent="0">
              <a:buNone/>
              <a:defRPr/>
            </a:pPr>
            <a:endParaRPr lang="en-US" altLang="en-US" sz="2000" b="1" dirty="0">
              <a:latin typeface="Arial" charset="0"/>
              <a:ea typeface="ＭＳ Ｐゴシック" pitchFamily="34" charset="-128"/>
              <a:cs typeface="Arial" charset="0"/>
            </a:endParaRPr>
          </a:p>
          <a:p>
            <a:pPr>
              <a:defRPr/>
            </a:pPr>
            <a:r>
              <a:rPr lang="en-US" altLang="en-US" sz="2000" b="1" dirty="0">
                <a:latin typeface="Arial" charset="0"/>
                <a:ea typeface="ＭＳ Ｐゴシック" pitchFamily="34" charset="-128"/>
                <a:cs typeface="Arial" charset="0"/>
              </a:rPr>
              <a:t>Eligibility determined by the prosecution</a:t>
            </a:r>
          </a:p>
          <a:p>
            <a:pPr eaLnBrk="1" hangingPunct="1">
              <a:defRPr/>
            </a:pPr>
            <a:r>
              <a:rPr lang="en-US" altLang="en-US" sz="2000" b="1" dirty="0">
                <a:latin typeface="Arial" charset="0"/>
                <a:ea typeface="ＭＳ Ｐゴシック" pitchFamily="34" charset="-128"/>
                <a:cs typeface="Arial" charset="0"/>
              </a:rPr>
              <a:t>Probation with treatment</a:t>
            </a:r>
          </a:p>
          <a:p>
            <a:pPr eaLnBrk="1" hangingPunct="1">
              <a:defRPr/>
            </a:pPr>
            <a:r>
              <a:rPr lang="en-US" altLang="en-US" sz="2000" b="1" dirty="0">
                <a:latin typeface="Arial" charset="0"/>
                <a:ea typeface="ＭＳ Ｐゴシック" pitchFamily="34" charset="-128"/>
                <a:cs typeface="Arial" charset="0"/>
              </a:rPr>
              <a:t>Non-violent offenders</a:t>
            </a:r>
          </a:p>
          <a:p>
            <a:pPr eaLnBrk="1" hangingPunct="1">
              <a:defRPr/>
            </a:pPr>
            <a:r>
              <a:rPr lang="en-US" altLang="en-US" sz="2000" b="1" dirty="0">
                <a:latin typeface="Arial" charset="0"/>
                <a:ea typeface="ＭＳ Ｐゴシック" pitchFamily="34" charset="-128"/>
                <a:cs typeface="Arial" charset="0"/>
              </a:rPr>
              <a:t>Victim MUST  agree</a:t>
            </a:r>
          </a:p>
          <a:p>
            <a:pPr eaLnBrk="1" hangingPunct="1">
              <a:defRPr/>
            </a:pPr>
            <a:r>
              <a:rPr lang="en-US" altLang="en-US" sz="2000" b="1" dirty="0">
                <a:latin typeface="Arial" charset="0"/>
                <a:ea typeface="ＭＳ Ｐゴシック" pitchFamily="34" charset="-128"/>
                <a:cs typeface="Arial" charset="0"/>
              </a:rPr>
              <a:t>All convictions vacated and cases dismissed </a:t>
            </a:r>
            <a:r>
              <a:rPr lang="en-US" altLang="en-US" sz="2000" b="1" i="1" dirty="0">
                <a:latin typeface="Arial" charset="0"/>
                <a:ea typeface="ＭＳ Ｐゴシック" pitchFamily="34" charset="-128"/>
                <a:cs typeface="Arial" charset="0"/>
              </a:rPr>
              <a:t>upon successful completion</a:t>
            </a:r>
          </a:p>
          <a:p>
            <a:pPr eaLnBrk="1" hangingPunct="1">
              <a:defRPr/>
            </a:pPr>
            <a:r>
              <a:rPr lang="en-US" altLang="en-US" sz="2000" b="1" dirty="0">
                <a:latin typeface="Arial" charset="0"/>
                <a:ea typeface="ＭＳ Ｐゴシック" pitchFamily="34" charset="-128"/>
                <a:cs typeface="Arial" charset="0"/>
              </a:rPr>
              <a:t>Expungable </a:t>
            </a:r>
          </a:p>
          <a:p>
            <a:pPr>
              <a:defRPr/>
            </a:pPr>
            <a:endParaRPr lang="en-US" altLang="en-US" dirty="0">
              <a:ea typeface="ＭＳ Ｐゴシック" pitchFamily="34" charset="-128"/>
              <a:cs typeface="+mn-cs"/>
            </a:endParaRPr>
          </a:p>
        </p:txBody>
      </p:sp>
      <p:sp>
        <p:nvSpPr>
          <p:cNvPr id="2" name="TextBox 1"/>
          <p:cNvSpPr txBox="1"/>
          <p:nvPr/>
        </p:nvSpPr>
        <p:spPr>
          <a:xfrm>
            <a:off x="1752600" y="6400800"/>
            <a:ext cx="8686800" cy="369332"/>
          </a:xfrm>
          <a:prstGeom prst="rect">
            <a:avLst/>
          </a:prstGeom>
          <a:noFill/>
        </p:spPr>
        <p:txBody>
          <a:bodyPr wrap="square" rtlCol="0">
            <a:spAutoFit/>
          </a:bodyPr>
          <a:lstStyle/>
          <a:p>
            <a:pPr algn="ctr"/>
            <a:r>
              <a:rPr lang="en-US" dirty="0">
                <a:cs typeface="Arial" pitchFamily="34" charset="0"/>
              </a:rPr>
              <a:t> </a:t>
            </a:r>
            <a:r>
              <a:rPr lang="en-US" sz="1600" dirty="0">
                <a:cs typeface="Arial" pitchFamily="34" charset="0"/>
              </a:rPr>
              <a:t>COOK COUNTY STATE’S ATTORNEY’S OFFICE  </a:t>
            </a:r>
            <a:r>
              <a:rPr lang="en-US" dirty="0">
                <a:cs typeface="Arial" pitchFamily="34" charset="0"/>
              </a:rPr>
              <a:t>2016 Presentation  ASA  A. </a:t>
            </a:r>
            <a:r>
              <a:rPr lang="en-US" dirty="0" err="1">
                <a:cs typeface="Arial" pitchFamily="34" charset="0"/>
              </a:rPr>
              <a:t>Aakre</a:t>
            </a:r>
            <a:r>
              <a:rPr lang="en-US" dirty="0">
                <a:cs typeface="Arial" pitchFamily="34" charset="0"/>
              </a:rPr>
              <a:t> </a:t>
            </a:r>
            <a:endParaRPr lang="en-US" dirty="0"/>
          </a:p>
        </p:txBody>
      </p:sp>
    </p:spTree>
    <p:extLst>
      <p:ext uri="{BB962C8B-B14F-4D97-AF65-F5344CB8AC3E}">
        <p14:creationId xmlns:p14="http://schemas.microsoft.com/office/powerpoint/2010/main" val="376179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a:t>
            </a:r>
            <a:r>
              <a:rPr lang="mr-IN" dirty="0"/>
              <a:t>–</a:t>
            </a:r>
            <a:r>
              <a:rPr lang="en-US" dirty="0"/>
              <a:t> Barriers to Care</a:t>
            </a:r>
          </a:p>
        </p:txBody>
      </p:sp>
      <p:sp>
        <p:nvSpPr>
          <p:cNvPr id="3" name="Content Placeholder 2"/>
          <p:cNvSpPr>
            <a:spLocks noGrp="1"/>
          </p:cNvSpPr>
          <p:nvPr>
            <p:ph idx="1"/>
          </p:nvPr>
        </p:nvSpPr>
        <p:spPr/>
        <p:txBody>
          <a:bodyPr>
            <a:normAutofit/>
          </a:bodyPr>
          <a:lstStyle/>
          <a:p>
            <a:pPr>
              <a:defRPr/>
            </a:pPr>
            <a:r>
              <a:rPr lang="en-US" sz="2400" dirty="0">
                <a:ea typeface="MS PGothic" pitchFamily="34" charset="-128"/>
              </a:rPr>
              <a:t>Accessibility</a:t>
            </a:r>
          </a:p>
          <a:p>
            <a:pPr>
              <a:defRPr/>
            </a:pPr>
            <a:r>
              <a:rPr lang="en-US" sz="2400" dirty="0">
                <a:ea typeface="MS PGothic" pitchFamily="34" charset="-128"/>
              </a:rPr>
              <a:t>Insurance</a:t>
            </a:r>
          </a:p>
          <a:p>
            <a:pPr>
              <a:defRPr/>
            </a:pPr>
            <a:r>
              <a:rPr lang="en-US" sz="2400" b="1" dirty="0">
                <a:solidFill>
                  <a:schemeClr val="accent1"/>
                </a:solidFill>
                <a:ea typeface="MS PGothic" pitchFamily="34" charset="-128"/>
              </a:rPr>
              <a:t>Stigma</a:t>
            </a:r>
          </a:p>
          <a:p>
            <a:pPr>
              <a:defRPr/>
            </a:pPr>
            <a:r>
              <a:rPr lang="en-US" sz="2400" dirty="0">
                <a:ea typeface="MS PGothic" pitchFamily="34" charset="-128"/>
              </a:rPr>
              <a:t>Denial</a:t>
            </a:r>
          </a:p>
          <a:p>
            <a:pPr>
              <a:defRPr/>
            </a:pPr>
            <a:r>
              <a:rPr lang="en-US" sz="2400" dirty="0">
                <a:ea typeface="MS PGothic" pitchFamily="34" charset="-128"/>
              </a:rPr>
              <a:t>Lack of mental health literacy </a:t>
            </a:r>
          </a:p>
          <a:p>
            <a:pPr>
              <a:defRPr/>
            </a:pPr>
            <a:r>
              <a:rPr lang="en-US" sz="2400" dirty="0">
                <a:ea typeface="MS PGothic" pitchFamily="34" charset="-128"/>
              </a:rPr>
              <a:t>Distrust in the mental health profession</a:t>
            </a:r>
          </a:p>
        </p:txBody>
      </p:sp>
      <p:pic>
        <p:nvPicPr>
          <p:cNvPr id="4" name="Picture 3"/>
          <p:cNvPicPr>
            <a:picLocks noChangeAspect="1"/>
          </p:cNvPicPr>
          <p:nvPr/>
        </p:nvPicPr>
        <p:blipFill>
          <a:blip r:embed="rId2"/>
          <a:stretch>
            <a:fillRect/>
          </a:stretch>
        </p:blipFill>
        <p:spPr>
          <a:xfrm>
            <a:off x="7199349" y="2045823"/>
            <a:ext cx="4635713" cy="4635713"/>
          </a:xfrm>
          <a:prstGeom prst="rect">
            <a:avLst/>
          </a:prstGeom>
        </p:spPr>
      </p:pic>
    </p:spTree>
    <p:extLst>
      <p:ext uri="{BB962C8B-B14F-4D97-AF65-F5344CB8AC3E}">
        <p14:creationId xmlns:p14="http://schemas.microsoft.com/office/powerpoint/2010/main" val="871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451" y="471252"/>
            <a:ext cx="3489284" cy="970450"/>
          </a:xfrm>
        </p:spPr>
        <p:txBody>
          <a:bodyPr>
            <a:normAutofit/>
          </a:bodyPr>
          <a:lstStyle/>
          <a:p>
            <a:r>
              <a:rPr lang="en-US" sz="4000" b="1" dirty="0">
                <a:latin typeface="+mn-lt"/>
              </a:rPr>
              <a:t>Mental Illness</a:t>
            </a:r>
          </a:p>
        </p:txBody>
      </p:sp>
      <p:sp>
        <p:nvSpPr>
          <p:cNvPr id="6" name="Content Placeholder 2"/>
          <p:cNvSpPr txBox="1">
            <a:spLocks/>
          </p:cNvSpPr>
          <p:nvPr/>
        </p:nvSpPr>
        <p:spPr>
          <a:xfrm>
            <a:off x="818712" y="2222287"/>
            <a:ext cx="3159730" cy="4050175"/>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Tx/>
              <a:buFont typeface="Arial" panose="020B0604020202020204" pitchFamily="34" charset="0"/>
              <a:buChar char="•"/>
              <a:defRPr/>
            </a:pPr>
            <a:r>
              <a:rPr lang="en-US" sz="2400" dirty="0">
                <a:ea typeface="MS PGothic" pitchFamily="34" charset="-128"/>
              </a:rPr>
              <a:t>Fighter</a:t>
            </a:r>
          </a:p>
          <a:p>
            <a:pPr>
              <a:buClrTx/>
              <a:buFont typeface="Arial" panose="020B0604020202020204" pitchFamily="34" charset="0"/>
              <a:buChar char="•"/>
              <a:defRPr/>
            </a:pPr>
            <a:r>
              <a:rPr lang="en-US" sz="2400" dirty="0">
                <a:ea typeface="MS PGothic" pitchFamily="34" charset="-128"/>
              </a:rPr>
              <a:t>Hero</a:t>
            </a:r>
          </a:p>
          <a:p>
            <a:pPr>
              <a:buClrTx/>
              <a:buFont typeface="Arial" panose="020B0604020202020204" pitchFamily="34" charset="0"/>
              <a:buChar char="•"/>
              <a:defRPr/>
            </a:pPr>
            <a:r>
              <a:rPr lang="en-US" sz="2400" dirty="0">
                <a:ea typeface="MS PGothic" pitchFamily="34" charset="-128"/>
              </a:rPr>
              <a:t>Resilient</a:t>
            </a:r>
          </a:p>
          <a:p>
            <a:pPr>
              <a:buClrTx/>
              <a:buFont typeface="Arial" panose="020B0604020202020204" pitchFamily="34" charset="0"/>
              <a:buChar char="•"/>
              <a:defRPr/>
            </a:pPr>
            <a:r>
              <a:rPr lang="en-US" sz="2400" dirty="0">
                <a:ea typeface="MS PGothic" pitchFamily="34" charset="-128"/>
              </a:rPr>
              <a:t>Unfortunate</a:t>
            </a:r>
          </a:p>
          <a:p>
            <a:pPr>
              <a:buClrTx/>
              <a:buFont typeface="Arial" panose="020B0604020202020204" pitchFamily="34" charset="0"/>
              <a:buChar char="•"/>
              <a:defRPr/>
            </a:pPr>
            <a:r>
              <a:rPr lang="en-US" sz="2400" dirty="0">
                <a:ea typeface="MS PGothic" pitchFamily="34" charset="-128"/>
              </a:rPr>
              <a:t>Innocent</a:t>
            </a:r>
          </a:p>
          <a:p>
            <a:pPr>
              <a:buClrTx/>
              <a:buFont typeface="Arial" panose="020B0604020202020204" pitchFamily="34" charset="0"/>
              <a:buChar char="•"/>
              <a:defRPr/>
            </a:pPr>
            <a:r>
              <a:rPr lang="en-US" sz="2400" dirty="0">
                <a:ea typeface="MS PGothic" pitchFamily="34" charset="-128"/>
              </a:rPr>
              <a:t>A Trooper</a:t>
            </a:r>
          </a:p>
          <a:p>
            <a:pPr>
              <a:defRPr/>
            </a:pPr>
            <a:endParaRPr lang="en-US" sz="2400" dirty="0">
              <a:ea typeface="MS PGothic" pitchFamily="34" charset="-128"/>
            </a:endParaRPr>
          </a:p>
        </p:txBody>
      </p:sp>
      <p:sp>
        <p:nvSpPr>
          <p:cNvPr id="7" name="Content Placeholder 6"/>
          <p:cNvSpPr>
            <a:spLocks noGrp="1"/>
          </p:cNvSpPr>
          <p:nvPr>
            <p:ph idx="1"/>
          </p:nvPr>
        </p:nvSpPr>
        <p:spPr>
          <a:xfrm>
            <a:off x="7411451" y="2077908"/>
            <a:ext cx="4170381" cy="4635713"/>
          </a:xfrm>
        </p:spPr>
        <p:txBody>
          <a:bodyPr>
            <a:normAutofit/>
          </a:bodyPr>
          <a:lstStyle/>
          <a:p>
            <a:r>
              <a:rPr lang="en-US" sz="2400" dirty="0"/>
              <a:t>Unstable</a:t>
            </a:r>
          </a:p>
          <a:p>
            <a:r>
              <a:rPr lang="en-US" sz="2400" dirty="0"/>
              <a:t>Violent</a:t>
            </a:r>
          </a:p>
          <a:p>
            <a:r>
              <a:rPr lang="en-US" sz="2400" dirty="0"/>
              <a:t>Crazy</a:t>
            </a:r>
          </a:p>
          <a:p>
            <a:r>
              <a:rPr lang="en-US" sz="2400" dirty="0"/>
              <a:t>Unpredictable</a:t>
            </a:r>
          </a:p>
          <a:p>
            <a:r>
              <a:rPr lang="en-US" sz="2400" dirty="0"/>
              <a:t>Nuts</a:t>
            </a:r>
          </a:p>
          <a:p>
            <a:r>
              <a:rPr lang="en-US" sz="2400" dirty="0"/>
              <a:t>Mental</a:t>
            </a:r>
          </a:p>
          <a:p>
            <a:r>
              <a:rPr lang="en-US" sz="2400" dirty="0"/>
              <a:t>Scary</a:t>
            </a:r>
          </a:p>
          <a:p>
            <a:r>
              <a:rPr lang="en-US" sz="2400" dirty="0"/>
              <a:t>Difficult</a:t>
            </a:r>
          </a:p>
          <a:p>
            <a:r>
              <a:rPr lang="en-US" sz="2400" dirty="0"/>
              <a:t>Weak</a:t>
            </a:r>
          </a:p>
        </p:txBody>
      </p:sp>
      <p:sp>
        <p:nvSpPr>
          <p:cNvPr id="8" name="Title 1"/>
          <p:cNvSpPr txBox="1">
            <a:spLocks/>
          </p:cNvSpPr>
          <p:nvPr/>
        </p:nvSpPr>
        <p:spPr>
          <a:xfrm>
            <a:off x="818712" y="471252"/>
            <a:ext cx="3489284" cy="814209"/>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mn-lt"/>
              </a:rPr>
              <a:t>Cancer</a:t>
            </a:r>
          </a:p>
        </p:txBody>
      </p:sp>
      <p:pic>
        <p:nvPicPr>
          <p:cNvPr id="9" name="Picture 8"/>
          <p:cNvPicPr>
            <a:picLocks noChangeAspect="1"/>
          </p:cNvPicPr>
          <p:nvPr/>
        </p:nvPicPr>
        <p:blipFill>
          <a:blip r:embed="rId2"/>
          <a:stretch>
            <a:fillRect/>
          </a:stretch>
        </p:blipFill>
        <p:spPr>
          <a:xfrm>
            <a:off x="3663048" y="1285461"/>
            <a:ext cx="3518234" cy="4690979"/>
          </a:xfrm>
          <a:prstGeom prst="rect">
            <a:avLst/>
          </a:prstGeom>
        </p:spPr>
      </p:pic>
    </p:spTree>
    <p:extLst>
      <p:ext uri="{BB962C8B-B14F-4D97-AF65-F5344CB8AC3E}">
        <p14:creationId xmlns:p14="http://schemas.microsoft.com/office/powerpoint/2010/main" val="202726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STIGMA</a:t>
            </a:r>
          </a:p>
        </p:txBody>
      </p:sp>
      <p:sp>
        <p:nvSpPr>
          <p:cNvPr id="3" name="Content Placeholder 2"/>
          <p:cNvSpPr>
            <a:spLocks noGrp="1"/>
          </p:cNvSpPr>
          <p:nvPr>
            <p:ph idx="1"/>
          </p:nvPr>
        </p:nvSpPr>
        <p:spPr>
          <a:xfrm>
            <a:off x="818712" y="2222287"/>
            <a:ext cx="10554574" cy="4130387"/>
          </a:xfrm>
        </p:spPr>
        <p:txBody>
          <a:bodyPr>
            <a:noAutofit/>
          </a:bodyPr>
          <a:lstStyle/>
          <a:p>
            <a:pPr fontAlgn="base"/>
            <a:r>
              <a:rPr lang="en-US" sz="2400" dirty="0"/>
              <a:t>Fear and exclusion​</a:t>
            </a:r>
          </a:p>
          <a:p>
            <a:pPr fontAlgn="base"/>
            <a:r>
              <a:rPr lang="en-US" sz="2400" dirty="0"/>
              <a:t>Authoritarianism​</a:t>
            </a:r>
          </a:p>
          <a:p>
            <a:pPr fontAlgn="base"/>
            <a:r>
              <a:rPr lang="en-US" sz="2400" dirty="0"/>
              <a:t>Benevolence​</a:t>
            </a:r>
          </a:p>
          <a:p>
            <a:pPr fontAlgn="base"/>
            <a:r>
              <a:rPr lang="en-US" sz="2400" dirty="0"/>
              <a:t>Poor social support​</a:t>
            </a:r>
          </a:p>
          <a:p>
            <a:pPr fontAlgn="base"/>
            <a:r>
              <a:rPr lang="en-US" sz="2400" dirty="0"/>
              <a:t>Poorer subjective quality of life​</a:t>
            </a:r>
          </a:p>
          <a:p>
            <a:pPr fontAlgn="base"/>
            <a:r>
              <a:rPr lang="en-US" sz="2400" dirty="0"/>
              <a:t>Low self esteem</a:t>
            </a:r>
          </a:p>
        </p:txBody>
      </p:sp>
    </p:spTree>
    <p:extLst>
      <p:ext uri="{BB962C8B-B14F-4D97-AF65-F5344CB8AC3E}">
        <p14:creationId xmlns:p14="http://schemas.microsoft.com/office/powerpoint/2010/main" val="22940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STIGMA</a:t>
            </a:r>
          </a:p>
        </p:txBody>
      </p:sp>
      <p:sp>
        <p:nvSpPr>
          <p:cNvPr id="3" name="Content Placeholder 2"/>
          <p:cNvSpPr>
            <a:spLocks noGrp="1"/>
          </p:cNvSpPr>
          <p:nvPr>
            <p:ph idx="1"/>
          </p:nvPr>
        </p:nvSpPr>
        <p:spPr>
          <a:xfrm>
            <a:off x="818712" y="2222287"/>
            <a:ext cx="6596849" cy="4130387"/>
          </a:xfrm>
        </p:spPr>
        <p:txBody>
          <a:bodyPr>
            <a:noAutofit/>
          </a:bodyPr>
          <a:lstStyle/>
          <a:p>
            <a:pPr fontAlgn="base"/>
            <a:r>
              <a:rPr lang="en-US" sz="2400" dirty="0"/>
              <a:t>Talk openly about mental health​</a:t>
            </a:r>
          </a:p>
          <a:p>
            <a:pPr fontAlgn="base"/>
            <a:r>
              <a:rPr lang="en-US" sz="2400" dirty="0"/>
              <a:t>Educate yourself and others​</a:t>
            </a:r>
          </a:p>
          <a:p>
            <a:pPr fontAlgn="base"/>
            <a:r>
              <a:rPr lang="en-US" sz="2400" dirty="0"/>
              <a:t>Be conscious of language​</a:t>
            </a:r>
          </a:p>
          <a:p>
            <a:pPr fontAlgn="base"/>
            <a:r>
              <a:rPr lang="en-US" sz="2400" dirty="0"/>
              <a:t>Encourage equality between physical illness and mental illness​</a:t>
            </a:r>
          </a:p>
          <a:p>
            <a:pPr fontAlgn="base"/>
            <a:r>
              <a:rPr lang="en-US" sz="2400" dirty="0"/>
              <a:t>Be aware of your attitudes and behavior​</a:t>
            </a:r>
          </a:p>
          <a:p>
            <a:pPr fontAlgn="base"/>
            <a:r>
              <a:rPr lang="en-US" sz="2400" dirty="0"/>
              <a:t>Focus on the positive​</a:t>
            </a:r>
          </a:p>
          <a:p>
            <a:pPr fontAlgn="base"/>
            <a:r>
              <a:rPr lang="en-US" sz="2400" dirty="0"/>
              <a:t>Support people​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811" y="2760306"/>
            <a:ext cx="3063188" cy="3063188"/>
          </a:xfrm>
          <a:prstGeom prst="rect">
            <a:avLst/>
          </a:prstGeom>
        </p:spPr>
      </p:pic>
    </p:spTree>
    <p:extLst>
      <p:ext uri="{BB962C8B-B14F-4D97-AF65-F5344CB8AC3E}">
        <p14:creationId xmlns:p14="http://schemas.microsoft.com/office/powerpoint/2010/main" val="2501683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&amp; Statistical Manual of Mental Disorders (DSM)</a:t>
            </a:r>
          </a:p>
        </p:txBody>
      </p:sp>
      <p:sp>
        <p:nvSpPr>
          <p:cNvPr id="3" name="Content Placeholder 2"/>
          <p:cNvSpPr>
            <a:spLocks noGrp="1"/>
          </p:cNvSpPr>
          <p:nvPr>
            <p:ph idx="1"/>
          </p:nvPr>
        </p:nvSpPr>
        <p:spPr>
          <a:xfrm>
            <a:off x="818712" y="2222288"/>
            <a:ext cx="10554574" cy="3178388"/>
          </a:xfrm>
        </p:spPr>
        <p:txBody>
          <a:bodyPr>
            <a:normAutofit/>
          </a:bodyPr>
          <a:lstStyle/>
          <a:p>
            <a:r>
              <a:rPr lang="en-US" altLang="en-US" sz="2400" dirty="0"/>
              <a:t>Lists 297 mental disorders (106 in 1952)</a:t>
            </a:r>
          </a:p>
          <a:p>
            <a:r>
              <a:rPr lang="en-US" altLang="en-US" sz="2400" dirty="0"/>
              <a:t>Published by the American Psychiatric Association (APA)  </a:t>
            </a:r>
          </a:p>
          <a:p>
            <a:r>
              <a:rPr lang="en-US" altLang="en-US" sz="2400" dirty="0"/>
              <a:t>Has had multiple revisions</a:t>
            </a:r>
          </a:p>
          <a:p>
            <a:r>
              <a:rPr lang="en-US" altLang="en-US" sz="2400" dirty="0"/>
              <a:t>Offers a common language and standard criteria for the classification of mental disorders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725" y="4663197"/>
            <a:ext cx="38004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246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a:t>
            </a:r>
            <a:r>
              <a:rPr lang="mr-IN" dirty="0"/>
              <a:t>–</a:t>
            </a:r>
            <a:r>
              <a:rPr lang="en-US" dirty="0"/>
              <a:t> General Signs/Symptoms</a:t>
            </a:r>
          </a:p>
        </p:txBody>
      </p:sp>
      <p:sp>
        <p:nvSpPr>
          <p:cNvPr id="3" name="Content Placeholder 2"/>
          <p:cNvSpPr>
            <a:spLocks noGrp="1"/>
          </p:cNvSpPr>
          <p:nvPr>
            <p:ph idx="1"/>
          </p:nvPr>
        </p:nvSpPr>
        <p:spPr>
          <a:xfrm>
            <a:off x="818712" y="2371725"/>
            <a:ext cx="10554574" cy="3489247"/>
          </a:xfrm>
        </p:spPr>
        <p:txBody>
          <a:bodyPr numCol="2">
            <a:noAutofit/>
          </a:bodyPr>
          <a:lstStyle/>
          <a:p>
            <a:r>
              <a:rPr lang="en-US" sz="2400" dirty="0"/>
              <a:t>Withdrawal</a:t>
            </a:r>
          </a:p>
          <a:p>
            <a:r>
              <a:rPr lang="en-US" sz="2400" dirty="0"/>
              <a:t>Change in functioning</a:t>
            </a:r>
          </a:p>
          <a:p>
            <a:r>
              <a:rPr lang="en-US" sz="2400" dirty="0"/>
              <a:t>Problems thinking </a:t>
            </a:r>
          </a:p>
          <a:p>
            <a:r>
              <a:rPr lang="en-US" sz="2400" dirty="0"/>
              <a:t>Increased sensitivity</a:t>
            </a:r>
          </a:p>
          <a:p>
            <a:r>
              <a:rPr lang="en-US" sz="2400" dirty="0"/>
              <a:t>Apathy</a:t>
            </a:r>
          </a:p>
          <a:p>
            <a:r>
              <a:rPr lang="en-US" sz="2400" dirty="0"/>
              <a:t>Feeling disconnected</a:t>
            </a:r>
          </a:p>
          <a:p>
            <a:r>
              <a:rPr lang="en-US" sz="2400" dirty="0"/>
              <a:t>Illogical/“Magical” thinking</a:t>
            </a:r>
          </a:p>
          <a:p>
            <a:r>
              <a:rPr lang="en-US" sz="2400" dirty="0"/>
              <a:t>Nervousness </a:t>
            </a:r>
          </a:p>
          <a:p>
            <a:r>
              <a:rPr lang="en-US" sz="2400" dirty="0"/>
              <a:t>Unusual behavior </a:t>
            </a:r>
          </a:p>
          <a:p>
            <a:r>
              <a:rPr lang="en-US" sz="2400" dirty="0"/>
              <a:t>Sleep or appetite changes </a:t>
            </a:r>
          </a:p>
          <a:p>
            <a:r>
              <a:rPr lang="en-US" sz="2400" dirty="0"/>
              <a:t>Mood changes</a:t>
            </a:r>
          </a:p>
        </p:txBody>
      </p:sp>
    </p:spTree>
    <p:extLst>
      <p:ext uri="{BB962C8B-B14F-4D97-AF65-F5344CB8AC3E}">
        <p14:creationId xmlns:p14="http://schemas.microsoft.com/office/powerpoint/2010/main" val="301359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 Defined</a:t>
            </a:r>
          </a:p>
        </p:txBody>
      </p:sp>
      <p:sp>
        <p:nvSpPr>
          <p:cNvPr id="3" name="Content Placeholder 2"/>
          <p:cNvSpPr>
            <a:spLocks noGrp="1"/>
          </p:cNvSpPr>
          <p:nvPr>
            <p:ph idx="1"/>
          </p:nvPr>
        </p:nvSpPr>
        <p:spPr>
          <a:xfrm>
            <a:off x="810000" y="2511045"/>
            <a:ext cx="10554574" cy="3636511"/>
          </a:xfrm>
        </p:spPr>
        <p:txBody>
          <a:bodyPr>
            <a:normAutofit/>
          </a:bodyPr>
          <a:lstStyle/>
          <a:p>
            <a:r>
              <a:rPr lang="en-US" sz="2400" dirty="0"/>
              <a:t>Psychological well-being and satisfactory adjustment to the ordinary demands of life</a:t>
            </a:r>
          </a:p>
          <a:p>
            <a:endParaRPr lang="en-US" sz="2400" dirty="0"/>
          </a:p>
          <a:p>
            <a:r>
              <a:rPr lang="en-US" sz="2400" dirty="0"/>
              <a:t>Effective functioning in daily activities resulting in</a:t>
            </a:r>
          </a:p>
          <a:p>
            <a:pPr lvl="1"/>
            <a:r>
              <a:rPr lang="en-US" sz="2400" dirty="0"/>
              <a:t>Productive activities (work, school, caregiving)</a:t>
            </a:r>
          </a:p>
          <a:p>
            <a:pPr lvl="1"/>
            <a:r>
              <a:rPr lang="en-US" sz="2400" dirty="0"/>
              <a:t>Healthy relationships</a:t>
            </a:r>
          </a:p>
          <a:p>
            <a:pPr lvl="1"/>
            <a:r>
              <a:rPr lang="en-US" sz="2400" dirty="0"/>
              <a:t>Ability to adapt to change and cope with adversity</a:t>
            </a:r>
          </a:p>
          <a:p>
            <a:endParaRPr lang="en-US" sz="2400" dirty="0"/>
          </a:p>
        </p:txBody>
      </p:sp>
      <p:pic>
        <p:nvPicPr>
          <p:cNvPr id="4" name="Picture 3"/>
          <p:cNvPicPr>
            <a:picLocks noChangeAspect="1"/>
          </p:cNvPicPr>
          <p:nvPr/>
        </p:nvPicPr>
        <p:blipFill>
          <a:blip r:embed="rId2"/>
          <a:stretch>
            <a:fillRect/>
          </a:stretch>
        </p:blipFill>
        <p:spPr>
          <a:xfrm>
            <a:off x="9095873" y="3064041"/>
            <a:ext cx="2732505" cy="2049379"/>
          </a:xfrm>
          <a:prstGeom prst="rect">
            <a:avLst/>
          </a:prstGeom>
        </p:spPr>
      </p:pic>
    </p:spTree>
    <p:extLst>
      <p:ext uri="{BB962C8B-B14F-4D97-AF65-F5344CB8AC3E}">
        <p14:creationId xmlns:p14="http://schemas.microsoft.com/office/powerpoint/2010/main" val="4181287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a:t>
            </a:r>
            <a:r>
              <a:rPr lang="mr-IN" dirty="0"/>
              <a:t>–</a:t>
            </a:r>
            <a:r>
              <a:rPr lang="en-US" dirty="0"/>
              <a:t> Types of Mental Illness</a:t>
            </a:r>
          </a:p>
        </p:txBody>
      </p:sp>
      <p:sp>
        <p:nvSpPr>
          <p:cNvPr id="3" name="Content Placeholder 2"/>
          <p:cNvSpPr>
            <a:spLocks noGrp="1"/>
          </p:cNvSpPr>
          <p:nvPr>
            <p:ph idx="1"/>
          </p:nvPr>
        </p:nvSpPr>
        <p:spPr>
          <a:xfrm>
            <a:off x="810000" y="2360573"/>
            <a:ext cx="10554574" cy="4140588"/>
          </a:xfrm>
        </p:spPr>
        <p:txBody>
          <a:bodyPr numCol="2">
            <a:noAutofit/>
          </a:bodyPr>
          <a:lstStyle/>
          <a:p>
            <a:pPr fontAlgn="base"/>
            <a:r>
              <a:rPr lang="en-US" sz="2400" dirty="0"/>
              <a:t>Anxiety Disorders</a:t>
            </a:r>
          </a:p>
          <a:p>
            <a:pPr fontAlgn="base"/>
            <a:r>
              <a:rPr lang="en-US" sz="2400" dirty="0"/>
              <a:t>Obsessive Compulsive Disorders ​</a:t>
            </a:r>
          </a:p>
          <a:p>
            <a:pPr fontAlgn="base"/>
            <a:r>
              <a:rPr lang="en-US" sz="2400" dirty="0"/>
              <a:t>Trauma &amp; Stress Disorders</a:t>
            </a:r>
          </a:p>
          <a:p>
            <a:pPr fontAlgn="base"/>
            <a:r>
              <a:rPr lang="en-US" sz="2400" dirty="0"/>
              <a:t>Depressive Disorders ​</a:t>
            </a:r>
          </a:p>
          <a:p>
            <a:pPr fontAlgn="base"/>
            <a:r>
              <a:rPr lang="en-US" sz="2400" dirty="0"/>
              <a:t>Bipolar Disorders​</a:t>
            </a:r>
          </a:p>
          <a:p>
            <a:pPr fontAlgn="base"/>
            <a:r>
              <a:rPr lang="en-US" sz="2400" dirty="0"/>
              <a:t>Psychotic Spectrum Disorders​</a:t>
            </a:r>
          </a:p>
          <a:p>
            <a:pPr fontAlgn="base"/>
            <a:r>
              <a:rPr lang="en-US" sz="2400" dirty="0"/>
              <a:t>Personality Disorders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797" y="2360573"/>
            <a:ext cx="2933207" cy="4038919"/>
          </a:xfrm>
          <a:prstGeom prst="rect">
            <a:avLst/>
          </a:prstGeom>
        </p:spPr>
      </p:pic>
    </p:spTree>
    <p:extLst>
      <p:ext uri="{BB962C8B-B14F-4D97-AF65-F5344CB8AC3E}">
        <p14:creationId xmlns:p14="http://schemas.microsoft.com/office/powerpoint/2010/main" val="652434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Disorders</a:t>
            </a:r>
          </a:p>
        </p:txBody>
      </p:sp>
      <p:sp>
        <p:nvSpPr>
          <p:cNvPr id="3" name="Content Placeholder 2"/>
          <p:cNvSpPr>
            <a:spLocks noGrp="1"/>
          </p:cNvSpPr>
          <p:nvPr>
            <p:ph idx="1"/>
          </p:nvPr>
        </p:nvSpPr>
        <p:spPr/>
        <p:txBody>
          <a:bodyPr>
            <a:normAutofit/>
          </a:bodyPr>
          <a:lstStyle/>
          <a:p>
            <a:r>
              <a:rPr lang="en-US" sz="2400" b="1" dirty="0"/>
              <a:t>Anxiety</a:t>
            </a:r>
            <a:r>
              <a:rPr lang="en-US" sz="2400" dirty="0"/>
              <a:t> is a normal reaction to stress and can be beneficial in some situations. It can alert us to dangers and help us prepare and pay attention.</a:t>
            </a:r>
          </a:p>
          <a:p>
            <a:endParaRPr lang="en-US" sz="2400" dirty="0"/>
          </a:p>
          <a:p>
            <a:r>
              <a:rPr lang="en-US" sz="2400" b="1" dirty="0"/>
              <a:t>Anxiety Disorders</a:t>
            </a:r>
            <a:r>
              <a:rPr lang="en-US" sz="2400" dirty="0"/>
              <a:t> occur when the anxiety response is:</a:t>
            </a:r>
          </a:p>
          <a:p>
            <a:pPr lvl="1"/>
            <a:r>
              <a:rPr lang="en-US" sz="2200" dirty="0"/>
              <a:t>Out of Proportion </a:t>
            </a:r>
          </a:p>
          <a:p>
            <a:pPr lvl="1"/>
            <a:r>
              <a:rPr lang="en-US" sz="2200" dirty="0"/>
              <a:t>Hinders the ability to function/perform accordingly</a:t>
            </a:r>
          </a:p>
        </p:txBody>
      </p:sp>
    </p:spTree>
    <p:extLst>
      <p:ext uri="{BB962C8B-B14F-4D97-AF65-F5344CB8AC3E}">
        <p14:creationId xmlns:p14="http://schemas.microsoft.com/office/powerpoint/2010/main" val="105663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Disorders</a:t>
            </a:r>
          </a:p>
        </p:txBody>
      </p:sp>
      <p:pic>
        <p:nvPicPr>
          <p:cNvPr id="6" name="Content Placeholder 5"/>
          <p:cNvPicPr>
            <a:picLocks noGrp="1" noChangeAspect="1"/>
          </p:cNvPicPr>
          <p:nvPr>
            <p:ph idx="1"/>
          </p:nvPr>
        </p:nvPicPr>
        <p:blipFill>
          <a:blip r:embed="rId3"/>
          <a:stretch>
            <a:fillRect/>
          </a:stretch>
        </p:blipFill>
        <p:spPr>
          <a:xfrm>
            <a:off x="7092176" y="136128"/>
            <a:ext cx="4940969" cy="6479453"/>
          </a:xfrm>
          <a:prstGeom prst="rect">
            <a:avLst/>
          </a:prstGeom>
        </p:spPr>
      </p:pic>
      <p:sp>
        <p:nvSpPr>
          <p:cNvPr id="7" name="Content Placeholder 2"/>
          <p:cNvSpPr txBox="1">
            <a:spLocks/>
          </p:cNvSpPr>
          <p:nvPr/>
        </p:nvSpPr>
        <p:spPr>
          <a:xfrm>
            <a:off x="189571" y="1909011"/>
            <a:ext cx="6902605" cy="4948989"/>
          </a:xfrm>
          <a:prstGeom prst="rect">
            <a:avLst/>
          </a:prstGeom>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Tx/>
              <a:buFont typeface="Arial" panose="020B0604020202020204" pitchFamily="34" charset="0"/>
              <a:buChar char="•"/>
            </a:pPr>
            <a:r>
              <a:rPr lang="en-US" sz="2400" dirty="0"/>
              <a:t>Several Types:</a:t>
            </a:r>
          </a:p>
          <a:p>
            <a:pPr lvl="1">
              <a:spcAft>
                <a:spcPts val="0"/>
              </a:spcAft>
              <a:buClrTx/>
              <a:buFont typeface="Arial" panose="020B0604020202020204" pitchFamily="34" charset="0"/>
              <a:buChar char="•"/>
              <a:defRPr/>
            </a:pPr>
            <a:r>
              <a:rPr lang="en-US" sz="2200" dirty="0"/>
              <a:t>generalized anxiety disorder</a:t>
            </a:r>
          </a:p>
          <a:p>
            <a:pPr lvl="1">
              <a:spcAft>
                <a:spcPts val="0"/>
              </a:spcAft>
              <a:buClrTx/>
              <a:buFont typeface="Arial" panose="020B0604020202020204" pitchFamily="34" charset="0"/>
              <a:buChar char="•"/>
              <a:defRPr/>
            </a:pPr>
            <a:r>
              <a:rPr lang="en-US" sz="2200" dirty="0"/>
              <a:t>panic disorder </a:t>
            </a:r>
          </a:p>
          <a:p>
            <a:pPr lvl="1">
              <a:spcAft>
                <a:spcPts val="0"/>
              </a:spcAft>
              <a:buClrTx/>
              <a:buFont typeface="Arial" panose="020B0604020202020204" pitchFamily="34" charset="0"/>
              <a:buChar char="•"/>
              <a:defRPr/>
            </a:pPr>
            <a:r>
              <a:rPr lang="en-US" sz="2200" dirty="0"/>
              <a:t>social anxiety disorder</a:t>
            </a:r>
          </a:p>
          <a:p>
            <a:pPr lvl="1">
              <a:spcAft>
                <a:spcPts val="0"/>
              </a:spcAft>
              <a:buClrTx/>
              <a:buFont typeface="Arial" panose="020B0604020202020204" pitchFamily="34" charset="0"/>
              <a:buChar char="•"/>
              <a:defRPr/>
            </a:pPr>
            <a:r>
              <a:rPr lang="en-US" sz="2200" dirty="0"/>
              <a:t>specific phobias</a:t>
            </a:r>
          </a:p>
          <a:p>
            <a:pPr lvl="1">
              <a:spcAft>
                <a:spcPts val="0"/>
              </a:spcAft>
              <a:buClrTx/>
              <a:buFont typeface="Arial" panose="020B0604020202020204" pitchFamily="34" charset="0"/>
              <a:buChar char="•"/>
              <a:defRPr/>
            </a:pPr>
            <a:r>
              <a:rPr lang="en-US" sz="2200" dirty="0"/>
              <a:t>separation anxiety</a:t>
            </a:r>
          </a:p>
          <a:p>
            <a:pPr lvl="1">
              <a:spcAft>
                <a:spcPts val="0"/>
              </a:spcAft>
              <a:buClrTx/>
              <a:buFont typeface="Arial" panose="020B0604020202020204" pitchFamily="34" charset="0"/>
              <a:buChar char="•"/>
              <a:defRPr/>
            </a:pPr>
            <a:r>
              <a:rPr lang="en-US" sz="2200" dirty="0"/>
              <a:t>medication-induced anxiety</a:t>
            </a:r>
          </a:p>
          <a:p>
            <a:pPr lvl="1">
              <a:spcAft>
                <a:spcPts val="0"/>
              </a:spcAft>
              <a:buFont typeface="Arial" panose="020B0604020202020204" pitchFamily="34" charset="0"/>
              <a:buChar char="•"/>
              <a:defRPr/>
            </a:pPr>
            <a:endParaRPr lang="en-US" sz="2200" dirty="0"/>
          </a:p>
          <a:p>
            <a:pPr>
              <a:buClrTx/>
              <a:buFont typeface="Arial" panose="020B0604020202020204" pitchFamily="34" charset="0"/>
              <a:buChar char="•"/>
            </a:pPr>
            <a:r>
              <a:rPr lang="en-US" sz="2400" dirty="0"/>
              <a:t>All anxiety disorders have one thing in common: persistent, excessive fear or worry in situations that are not threatening.</a:t>
            </a:r>
          </a:p>
        </p:txBody>
      </p:sp>
    </p:spTree>
    <p:extLst>
      <p:ext uri="{BB962C8B-B14F-4D97-AF65-F5344CB8AC3E}">
        <p14:creationId xmlns:p14="http://schemas.microsoft.com/office/powerpoint/2010/main" val="2496664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Disorders – Panic Disorder</a:t>
            </a:r>
          </a:p>
        </p:txBody>
      </p:sp>
      <p:sp>
        <p:nvSpPr>
          <p:cNvPr id="3" name="Content Placeholder 2"/>
          <p:cNvSpPr>
            <a:spLocks noGrp="1"/>
          </p:cNvSpPr>
          <p:nvPr>
            <p:ph idx="1"/>
          </p:nvPr>
        </p:nvSpPr>
        <p:spPr>
          <a:xfrm>
            <a:off x="818712" y="2040674"/>
            <a:ext cx="10554574" cy="1059366"/>
          </a:xfrm>
        </p:spPr>
        <p:txBody>
          <a:bodyPr>
            <a:noAutofit/>
          </a:bodyPr>
          <a:lstStyle/>
          <a:p>
            <a:r>
              <a:rPr lang="en-US" sz="2200" dirty="0"/>
              <a:t>Recurrent, unexpected panic attacks</a:t>
            </a:r>
          </a:p>
          <a:p>
            <a:r>
              <a:rPr lang="en-US" sz="2200" dirty="0"/>
              <a:t>Abrupt surge of intense fear or discomfort with at least 4 of the following:</a:t>
            </a:r>
          </a:p>
        </p:txBody>
      </p:sp>
      <p:sp>
        <p:nvSpPr>
          <p:cNvPr id="4" name="TextBox 3"/>
          <p:cNvSpPr txBox="1"/>
          <p:nvPr/>
        </p:nvSpPr>
        <p:spPr>
          <a:xfrm>
            <a:off x="810000" y="3100040"/>
            <a:ext cx="10314878" cy="2800767"/>
          </a:xfrm>
          <a:prstGeom prst="rect">
            <a:avLst/>
          </a:prstGeom>
          <a:noFill/>
        </p:spPr>
        <p:txBody>
          <a:bodyPr wrap="square" numCol="2" rtlCol="0">
            <a:spAutoFit/>
          </a:bodyPr>
          <a:lstStyle/>
          <a:p>
            <a:pPr marL="742950" lvl="1" indent="-285750">
              <a:buFont typeface="Courier New" panose="02070309020205020404" pitchFamily="49" charset="0"/>
              <a:buChar char="o"/>
            </a:pPr>
            <a:r>
              <a:rPr lang="en-US" sz="2200" dirty="0"/>
              <a:t>Palpitations, pounding heart, increased heart rate</a:t>
            </a:r>
          </a:p>
          <a:p>
            <a:pPr marL="742950" lvl="1" indent="-285750">
              <a:buFont typeface="Courier New" panose="02070309020205020404" pitchFamily="49" charset="0"/>
              <a:buChar char="o"/>
            </a:pPr>
            <a:r>
              <a:rPr lang="en-US" sz="2200" dirty="0"/>
              <a:t>Sweating</a:t>
            </a:r>
          </a:p>
          <a:p>
            <a:pPr marL="742950" lvl="1" indent="-285750">
              <a:buFont typeface="Courier New" panose="02070309020205020404" pitchFamily="49" charset="0"/>
              <a:buChar char="o"/>
            </a:pPr>
            <a:r>
              <a:rPr lang="en-US" sz="2200" dirty="0"/>
              <a:t>Trembling</a:t>
            </a:r>
          </a:p>
          <a:p>
            <a:pPr marL="742950" lvl="1" indent="-285750">
              <a:buFont typeface="Courier New" panose="02070309020205020404" pitchFamily="49" charset="0"/>
              <a:buChar char="o"/>
            </a:pPr>
            <a:r>
              <a:rPr lang="en-US" sz="2200" dirty="0"/>
              <a:t>Shortness of breath</a:t>
            </a:r>
          </a:p>
          <a:p>
            <a:pPr marL="742950" lvl="1" indent="-285750">
              <a:buFont typeface="Courier New" panose="02070309020205020404" pitchFamily="49" charset="0"/>
              <a:buChar char="o"/>
            </a:pPr>
            <a:r>
              <a:rPr lang="en-US" sz="2200" dirty="0"/>
              <a:t>Feeling of choking</a:t>
            </a:r>
          </a:p>
          <a:p>
            <a:pPr marL="742950" lvl="1" indent="-285750">
              <a:buFont typeface="Courier New" panose="02070309020205020404" pitchFamily="49" charset="0"/>
              <a:buChar char="o"/>
            </a:pPr>
            <a:r>
              <a:rPr lang="en-US" sz="2200" dirty="0"/>
              <a:t>Chest pain</a:t>
            </a:r>
          </a:p>
          <a:p>
            <a:pPr marL="742950" lvl="1" indent="-285750">
              <a:buFont typeface="Courier New" panose="02070309020205020404" pitchFamily="49" charset="0"/>
              <a:buChar char="o"/>
            </a:pPr>
            <a:r>
              <a:rPr lang="en-US" sz="2200" dirty="0"/>
              <a:t>Nausea</a:t>
            </a:r>
          </a:p>
          <a:p>
            <a:pPr marL="742950" lvl="1" indent="-285750">
              <a:buFont typeface="Courier New" panose="02070309020205020404" pitchFamily="49" charset="0"/>
              <a:buChar char="o"/>
            </a:pPr>
            <a:r>
              <a:rPr lang="en-US" sz="2200" dirty="0"/>
              <a:t>Feeling dizzy, unsteady, light-headed or faint</a:t>
            </a:r>
          </a:p>
          <a:p>
            <a:pPr marL="742950" lvl="1" indent="-285750">
              <a:buFont typeface="Courier New" panose="02070309020205020404" pitchFamily="49" charset="0"/>
              <a:buChar char="o"/>
            </a:pPr>
            <a:r>
              <a:rPr lang="en-US" sz="2200" dirty="0"/>
              <a:t>Chills or heat sensations</a:t>
            </a:r>
          </a:p>
          <a:p>
            <a:pPr marL="742950" lvl="1" indent="-285750">
              <a:buFont typeface="Courier New" panose="02070309020205020404" pitchFamily="49" charset="0"/>
              <a:buChar char="o"/>
            </a:pPr>
            <a:r>
              <a:rPr lang="en-US" sz="2200" dirty="0"/>
              <a:t>Numbness, tingling sensation</a:t>
            </a:r>
          </a:p>
          <a:p>
            <a:pPr marL="742950" lvl="1" indent="-285750">
              <a:buFont typeface="Courier New" panose="02070309020205020404" pitchFamily="49" charset="0"/>
              <a:buChar char="o"/>
            </a:pPr>
            <a:r>
              <a:rPr lang="en-US" sz="2200" dirty="0"/>
              <a:t>Feeling of being detached from oneself</a:t>
            </a:r>
          </a:p>
          <a:p>
            <a:pPr marL="742950" lvl="1" indent="-285750">
              <a:buFont typeface="Courier New" panose="02070309020205020404" pitchFamily="49" charset="0"/>
              <a:buChar char="o"/>
            </a:pPr>
            <a:r>
              <a:rPr lang="en-US" sz="2200" dirty="0"/>
              <a:t>Fear of losing control</a:t>
            </a:r>
          </a:p>
          <a:p>
            <a:pPr marL="742950" lvl="1" indent="-285750">
              <a:buFont typeface="Courier New" panose="02070309020205020404" pitchFamily="49" charset="0"/>
              <a:buChar char="o"/>
            </a:pPr>
            <a:r>
              <a:rPr lang="en-US" sz="2200" dirty="0"/>
              <a:t>Fear of dying</a:t>
            </a:r>
          </a:p>
        </p:txBody>
      </p:sp>
      <p:sp>
        <p:nvSpPr>
          <p:cNvPr id="8" name="Content Placeholder 2"/>
          <p:cNvSpPr txBox="1">
            <a:spLocks/>
          </p:cNvSpPr>
          <p:nvPr/>
        </p:nvSpPr>
        <p:spPr>
          <a:xfrm>
            <a:off x="810000" y="5874788"/>
            <a:ext cx="10554574" cy="481407"/>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ClrTx/>
              <a:buFont typeface="Arial" panose="020B0604020202020204" pitchFamily="34" charset="0"/>
              <a:buChar char="•"/>
            </a:pPr>
            <a:r>
              <a:rPr lang="en-US" sz="2200" dirty="0"/>
              <a:t>Symptoms can mimic that of a heart attack</a:t>
            </a:r>
          </a:p>
        </p:txBody>
      </p:sp>
    </p:spTree>
    <p:extLst>
      <p:ext uri="{BB962C8B-B14F-4D97-AF65-F5344CB8AC3E}">
        <p14:creationId xmlns:p14="http://schemas.microsoft.com/office/powerpoint/2010/main" val="963123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Obsessive Compulsive Disorder (OCD)</a:t>
            </a:r>
          </a:p>
        </p:txBody>
      </p:sp>
      <p:sp>
        <p:nvSpPr>
          <p:cNvPr id="3" name="Content Placeholder 2"/>
          <p:cNvSpPr>
            <a:spLocks noGrp="1"/>
          </p:cNvSpPr>
          <p:nvPr>
            <p:ph idx="1"/>
          </p:nvPr>
        </p:nvSpPr>
        <p:spPr/>
        <p:txBody>
          <a:bodyPr>
            <a:normAutofit/>
          </a:bodyPr>
          <a:lstStyle/>
          <a:p>
            <a:pPr fontAlgn="base"/>
            <a:r>
              <a:rPr lang="en-US" sz="2400" dirty="0"/>
              <a:t>Experiences obsessions, compulsions, or both​</a:t>
            </a:r>
          </a:p>
          <a:p>
            <a:pPr fontAlgn="base"/>
            <a:r>
              <a:rPr lang="en-US" sz="2400" dirty="0"/>
              <a:t>Obsessions or compulsions are time consuming or cause significant distress or impairment​</a:t>
            </a:r>
          </a:p>
          <a:p>
            <a:pPr fontAlgn="base"/>
            <a:r>
              <a:rPr lang="en-US" sz="2400" dirty="0"/>
              <a:t>2% of the population has it at some point in his/her life​</a:t>
            </a:r>
          </a:p>
          <a:p>
            <a:pPr fontAlgn="base"/>
            <a:r>
              <a:rPr lang="en-US" sz="2400" dirty="0"/>
              <a:t>Is 2-3x’s more common than schizophrenia or bipolar disorder​</a:t>
            </a:r>
          </a:p>
        </p:txBody>
      </p:sp>
    </p:spTree>
    <p:extLst>
      <p:ext uri="{BB962C8B-B14F-4D97-AF65-F5344CB8AC3E}">
        <p14:creationId xmlns:p14="http://schemas.microsoft.com/office/powerpoint/2010/main" val="2932844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Obsessive Compulsive Disorder (OCD)</a:t>
            </a:r>
          </a:p>
        </p:txBody>
      </p:sp>
      <p:sp>
        <p:nvSpPr>
          <p:cNvPr id="3" name="Content Placeholder 2"/>
          <p:cNvSpPr>
            <a:spLocks noGrp="1"/>
          </p:cNvSpPr>
          <p:nvPr>
            <p:ph idx="1"/>
          </p:nvPr>
        </p:nvSpPr>
        <p:spPr/>
        <p:txBody>
          <a:bodyPr>
            <a:normAutofit/>
          </a:bodyPr>
          <a:lstStyle/>
          <a:p>
            <a:pPr fontAlgn="base"/>
            <a:r>
              <a:rPr lang="en-US" sz="2400" b="1" dirty="0"/>
              <a:t>Obsessions</a:t>
            </a:r>
            <a:r>
              <a:rPr lang="en-US" sz="2400" dirty="0"/>
              <a:t>​</a:t>
            </a:r>
          </a:p>
          <a:p>
            <a:pPr lvl="1">
              <a:spcAft>
                <a:spcPts val="0"/>
              </a:spcAft>
              <a:buFont typeface="Arial" panose="020B0604020202020204" pitchFamily="34" charset="0"/>
              <a:buChar char="–"/>
              <a:defRPr/>
            </a:pPr>
            <a:r>
              <a:rPr lang="en-US" sz="2400" dirty="0"/>
              <a:t>Recurrent and persistent unwanted thoughts, impulses, or images ​</a:t>
            </a:r>
          </a:p>
          <a:p>
            <a:pPr lvl="1">
              <a:spcAft>
                <a:spcPts val="0"/>
              </a:spcAft>
              <a:buFont typeface="Arial" panose="020B0604020202020204" pitchFamily="34" charset="0"/>
              <a:buChar char="–"/>
              <a:defRPr/>
            </a:pPr>
            <a:r>
              <a:rPr lang="en-US" sz="2400" dirty="0"/>
              <a:t>Person attempts to ignore, suppress, or neutralize them ​</a:t>
            </a:r>
          </a:p>
          <a:p>
            <a:pPr fontAlgn="base"/>
            <a:r>
              <a:rPr lang="en-US" sz="2400" b="1" dirty="0"/>
              <a:t>Compulsions​</a:t>
            </a:r>
          </a:p>
          <a:p>
            <a:pPr lvl="1">
              <a:spcAft>
                <a:spcPts val="0"/>
              </a:spcAft>
              <a:buFont typeface="Arial" panose="020B0604020202020204" pitchFamily="34" charset="0"/>
              <a:buChar char="–"/>
              <a:defRPr/>
            </a:pPr>
            <a:r>
              <a:rPr lang="en-US" sz="2400" dirty="0"/>
              <a:t>Repetitive rituals or repeated actions that someone feels they must perform to avoid negative consequences or to reduce anxiety – intentional but involuntary</a:t>
            </a:r>
          </a:p>
        </p:txBody>
      </p:sp>
    </p:spTree>
    <p:extLst>
      <p:ext uri="{BB962C8B-B14F-4D97-AF65-F5344CB8AC3E}">
        <p14:creationId xmlns:p14="http://schemas.microsoft.com/office/powerpoint/2010/main" val="2070906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Disorders</a:t>
            </a:r>
          </a:p>
        </p:txBody>
      </p:sp>
      <p:sp>
        <p:nvSpPr>
          <p:cNvPr id="3" name="Content Placeholder 2"/>
          <p:cNvSpPr>
            <a:spLocks noGrp="1"/>
          </p:cNvSpPr>
          <p:nvPr>
            <p:ph idx="1"/>
          </p:nvPr>
        </p:nvSpPr>
        <p:spPr/>
        <p:txBody>
          <a:bodyPr>
            <a:normAutofit/>
          </a:bodyPr>
          <a:lstStyle/>
          <a:p>
            <a:r>
              <a:rPr lang="en-US" sz="2400" b="1" dirty="0"/>
              <a:t>Personality</a:t>
            </a:r>
            <a:r>
              <a:rPr lang="en-US" sz="2400" dirty="0"/>
              <a:t> is the way of thinking, feeling and behaving that makes a person different from other people. An individual’s personality is influenced by experiences, environment (surroundings, life situations) and inherited characteristics. </a:t>
            </a:r>
          </a:p>
          <a:p>
            <a:r>
              <a:rPr lang="en-US" sz="2400" dirty="0"/>
              <a:t>A </a:t>
            </a:r>
            <a:r>
              <a:rPr lang="en-US" sz="2400" b="1" dirty="0"/>
              <a:t>personality disorder</a:t>
            </a:r>
            <a:r>
              <a:rPr lang="en-US" sz="2400" dirty="0"/>
              <a:t> is a way of thinking, feeling and behaving that deviates from the expectations of the culture, causes distress or problems functioning, and lasts over time.</a:t>
            </a:r>
          </a:p>
        </p:txBody>
      </p:sp>
      <p:sp>
        <p:nvSpPr>
          <p:cNvPr id="4" name="TextBox 3"/>
          <p:cNvSpPr txBox="1"/>
          <p:nvPr/>
        </p:nvSpPr>
        <p:spPr>
          <a:xfrm>
            <a:off x="9401176" y="6524947"/>
            <a:ext cx="2631908" cy="276999"/>
          </a:xfrm>
          <a:prstGeom prst="rect">
            <a:avLst/>
          </a:prstGeom>
          <a:noFill/>
        </p:spPr>
        <p:txBody>
          <a:bodyPr wrap="square" rtlCol="0">
            <a:spAutoFit/>
          </a:bodyPr>
          <a:lstStyle/>
          <a:p>
            <a:r>
              <a:rPr lang="en-US" sz="1200" dirty="0"/>
              <a:t>American Psychiatric Association</a:t>
            </a:r>
          </a:p>
        </p:txBody>
      </p:sp>
    </p:spTree>
    <p:extLst>
      <p:ext uri="{BB962C8B-B14F-4D97-AF65-F5344CB8AC3E}">
        <p14:creationId xmlns:p14="http://schemas.microsoft.com/office/powerpoint/2010/main" val="856874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Disorders</a:t>
            </a:r>
          </a:p>
        </p:txBody>
      </p:sp>
      <p:sp>
        <p:nvSpPr>
          <p:cNvPr id="3" name="Content Placeholder 2"/>
          <p:cNvSpPr>
            <a:spLocks noGrp="1"/>
          </p:cNvSpPr>
          <p:nvPr>
            <p:ph idx="1"/>
          </p:nvPr>
        </p:nvSpPr>
        <p:spPr>
          <a:xfrm>
            <a:off x="818712" y="2222287"/>
            <a:ext cx="10554574" cy="4249951"/>
          </a:xfrm>
        </p:spPr>
        <p:txBody>
          <a:bodyPr>
            <a:normAutofit/>
          </a:bodyPr>
          <a:lstStyle/>
          <a:p>
            <a:r>
              <a:rPr lang="en-US" sz="2400" dirty="0"/>
              <a:t>Does not disrupt emotional, intellectual or perceptual functioning</a:t>
            </a:r>
          </a:p>
          <a:p>
            <a:r>
              <a:rPr lang="en-US" sz="2400" dirty="0"/>
              <a:t>Begins by late adolescence or early adulthood, and causes distress or problems in functioning</a:t>
            </a:r>
          </a:p>
          <a:p>
            <a:r>
              <a:rPr lang="en-US" sz="2400" dirty="0"/>
              <a:t>Medication is minimally effective</a:t>
            </a:r>
          </a:p>
          <a:p>
            <a:r>
              <a:rPr lang="en-US" sz="2400" dirty="0"/>
              <a:t>Individuals struggle to change because they often view the behavior as justified</a:t>
            </a:r>
          </a:p>
          <a:p>
            <a:r>
              <a:rPr lang="en-US" sz="2400" dirty="0"/>
              <a:t>Without treatment, the behavior/experience is inflexible and usually long-lasting </a:t>
            </a:r>
          </a:p>
        </p:txBody>
      </p:sp>
    </p:spTree>
    <p:extLst>
      <p:ext uri="{BB962C8B-B14F-4D97-AF65-F5344CB8AC3E}">
        <p14:creationId xmlns:p14="http://schemas.microsoft.com/office/powerpoint/2010/main" val="1511332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Disorders</a:t>
            </a:r>
          </a:p>
        </p:txBody>
      </p:sp>
      <p:sp>
        <p:nvSpPr>
          <p:cNvPr id="3" name="Content Placeholder 2"/>
          <p:cNvSpPr>
            <a:spLocks noGrp="1"/>
          </p:cNvSpPr>
          <p:nvPr>
            <p:ph idx="1"/>
          </p:nvPr>
        </p:nvSpPr>
        <p:spPr>
          <a:xfrm>
            <a:off x="818712" y="2222287"/>
            <a:ext cx="10554574" cy="4135651"/>
          </a:xfrm>
        </p:spPr>
        <p:txBody>
          <a:bodyPr>
            <a:noAutofit/>
          </a:bodyPr>
          <a:lstStyle/>
          <a:p>
            <a:pPr marL="0" indent="0" fontAlgn="base">
              <a:buNone/>
            </a:pPr>
            <a:r>
              <a:rPr lang="en-US" sz="2400" b="1" dirty="0"/>
              <a:t>Clues to Look For:</a:t>
            </a:r>
          </a:p>
          <a:p>
            <a:pPr fontAlgn="base"/>
            <a:r>
              <a:rPr lang="en-US" sz="2400" dirty="0"/>
              <a:t>Blaming others for their problems</a:t>
            </a:r>
          </a:p>
          <a:p>
            <a:pPr fontAlgn="base"/>
            <a:r>
              <a:rPr lang="en-US" sz="2400" dirty="0"/>
              <a:t>Initially charming and engaging</a:t>
            </a:r>
          </a:p>
          <a:p>
            <a:pPr fontAlgn="base"/>
            <a:r>
              <a:rPr lang="en-US" sz="2400" dirty="0"/>
              <a:t>Sounds like an expert</a:t>
            </a:r>
          </a:p>
          <a:p>
            <a:pPr lvl="1" fontAlgn="base"/>
            <a:r>
              <a:rPr lang="en-US" sz="2200" dirty="0"/>
              <a:t>Will talk about how medication and other treatments provide little help</a:t>
            </a:r>
          </a:p>
          <a:p>
            <a:pPr fontAlgn="base"/>
            <a:r>
              <a:rPr lang="en-US" sz="2400" dirty="0"/>
              <a:t>Has no, or few, lasting relationships</a:t>
            </a:r>
          </a:p>
        </p:txBody>
      </p:sp>
    </p:spTree>
    <p:extLst>
      <p:ext uri="{BB962C8B-B14F-4D97-AF65-F5344CB8AC3E}">
        <p14:creationId xmlns:p14="http://schemas.microsoft.com/office/powerpoint/2010/main" val="2652745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Antisocial Personality Disorder</a:t>
            </a:r>
          </a:p>
        </p:txBody>
      </p:sp>
      <p:sp>
        <p:nvSpPr>
          <p:cNvPr id="3" name="Content Placeholder 2"/>
          <p:cNvSpPr>
            <a:spLocks noGrp="1"/>
          </p:cNvSpPr>
          <p:nvPr>
            <p:ph idx="1"/>
          </p:nvPr>
        </p:nvSpPr>
        <p:spPr>
          <a:xfrm>
            <a:off x="818712" y="2222287"/>
            <a:ext cx="10554574" cy="4135651"/>
          </a:xfrm>
        </p:spPr>
        <p:txBody>
          <a:bodyPr>
            <a:noAutofit/>
          </a:bodyPr>
          <a:lstStyle/>
          <a:p>
            <a:pPr fontAlgn="base"/>
            <a:r>
              <a:rPr lang="en-US" sz="2400" dirty="0"/>
              <a:t>View of the world: dog-eat-dog​</a:t>
            </a:r>
          </a:p>
          <a:p>
            <a:pPr fontAlgn="base"/>
            <a:r>
              <a:rPr lang="en-US" sz="2400" dirty="0"/>
              <a:t>View of themselves: superior​</a:t>
            </a:r>
          </a:p>
          <a:p>
            <a:pPr fontAlgn="base"/>
            <a:r>
              <a:rPr lang="en-US" sz="2400" dirty="0"/>
              <a:t>View of others: suckers​</a:t>
            </a:r>
          </a:p>
          <a:p>
            <a:pPr fontAlgn="base"/>
            <a:r>
              <a:rPr lang="en-US" sz="2400" dirty="0"/>
              <a:t>Deals with the world by: opportunism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668" y="2468253"/>
            <a:ext cx="2464537" cy="3168690"/>
          </a:xfrm>
          <a:prstGeom prst="rect">
            <a:avLst/>
          </a:prstGeom>
        </p:spPr>
      </p:pic>
      <p:sp>
        <p:nvSpPr>
          <p:cNvPr id="5" name="TextBox 4"/>
          <p:cNvSpPr txBox="1"/>
          <p:nvPr/>
        </p:nvSpPr>
        <p:spPr>
          <a:xfrm>
            <a:off x="8095667" y="5705053"/>
            <a:ext cx="2464537" cy="584775"/>
          </a:xfrm>
          <a:prstGeom prst="rect">
            <a:avLst/>
          </a:prstGeom>
          <a:noFill/>
        </p:spPr>
        <p:txBody>
          <a:bodyPr wrap="square" rtlCol="0">
            <a:spAutoFit/>
          </a:bodyPr>
          <a:lstStyle/>
          <a:p>
            <a:r>
              <a:rPr lang="en-US" sz="1600" dirty="0">
                <a:solidFill>
                  <a:schemeClr val="accent4"/>
                </a:solidFill>
              </a:rPr>
              <a:t>John </a:t>
            </a:r>
            <a:r>
              <a:rPr lang="en-US" sz="1600" dirty="0" err="1">
                <a:solidFill>
                  <a:schemeClr val="accent4"/>
                </a:solidFill>
              </a:rPr>
              <a:t>Gotti</a:t>
            </a:r>
            <a:r>
              <a:rPr lang="en-US" sz="1600" dirty="0">
                <a:solidFill>
                  <a:schemeClr val="accent4"/>
                </a:solidFill>
              </a:rPr>
              <a:t> – Gambino Crime Family</a:t>
            </a:r>
          </a:p>
        </p:txBody>
      </p:sp>
    </p:spTree>
    <p:extLst>
      <p:ext uri="{BB962C8B-B14F-4D97-AF65-F5344CB8AC3E}">
        <p14:creationId xmlns:p14="http://schemas.microsoft.com/office/powerpoint/2010/main" val="110807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Health - Continuum</a:t>
            </a:r>
          </a:p>
        </p:txBody>
      </p:sp>
      <p:pic>
        <p:nvPicPr>
          <p:cNvPr id="4" name="Content Placeholder 3"/>
          <p:cNvPicPr>
            <a:picLocks noGrp="1" noChangeAspect="1"/>
          </p:cNvPicPr>
          <p:nvPr>
            <p:ph idx="1"/>
          </p:nvPr>
        </p:nvPicPr>
        <p:blipFill>
          <a:blip r:embed="rId2"/>
          <a:stretch>
            <a:fillRect/>
          </a:stretch>
        </p:blipFill>
        <p:spPr>
          <a:xfrm>
            <a:off x="3471862" y="2896394"/>
            <a:ext cx="5248275" cy="2209800"/>
          </a:xfrm>
          <a:prstGeom prst="rect">
            <a:avLst/>
          </a:prstGeom>
        </p:spPr>
      </p:pic>
    </p:spTree>
    <p:extLst>
      <p:ext uri="{BB962C8B-B14F-4D97-AF65-F5344CB8AC3E}">
        <p14:creationId xmlns:p14="http://schemas.microsoft.com/office/powerpoint/2010/main" val="1716994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Antisocial Personality Disorder</a:t>
            </a:r>
          </a:p>
        </p:txBody>
      </p:sp>
      <p:sp>
        <p:nvSpPr>
          <p:cNvPr id="3" name="Content Placeholder 2"/>
          <p:cNvSpPr>
            <a:spLocks noGrp="1"/>
          </p:cNvSpPr>
          <p:nvPr>
            <p:ph idx="1"/>
          </p:nvPr>
        </p:nvSpPr>
        <p:spPr>
          <a:xfrm>
            <a:off x="818712" y="2222287"/>
            <a:ext cx="10554574" cy="4135651"/>
          </a:xfrm>
        </p:spPr>
        <p:txBody>
          <a:bodyPr>
            <a:noAutofit/>
          </a:bodyPr>
          <a:lstStyle/>
          <a:p>
            <a:r>
              <a:rPr lang="en-US" sz="2400" dirty="0"/>
              <a:t>Disregard for right and wrong</a:t>
            </a:r>
          </a:p>
          <a:p>
            <a:r>
              <a:rPr lang="en-US" sz="2400" dirty="0"/>
              <a:t>Persistent lying or deceit to exploit others</a:t>
            </a:r>
          </a:p>
          <a:p>
            <a:r>
              <a:rPr lang="en-US" sz="2400" dirty="0"/>
              <a:t>Being callous, cynical and disrespectful of others</a:t>
            </a:r>
          </a:p>
          <a:p>
            <a:r>
              <a:rPr lang="en-US" sz="2400" dirty="0"/>
              <a:t>Using charm or wit to manipulate others for personal gain or personal pleasure</a:t>
            </a:r>
          </a:p>
          <a:p>
            <a:r>
              <a:rPr lang="en-US" sz="2400" dirty="0"/>
              <a:t>Arrogance, a sense of superiority and being extremely opinionated</a:t>
            </a:r>
          </a:p>
          <a:p>
            <a:r>
              <a:rPr lang="en-US" sz="2400" dirty="0"/>
              <a:t>Recurring problems with the law, including criminal behavior</a:t>
            </a:r>
          </a:p>
          <a:p>
            <a:r>
              <a:rPr lang="en-US" sz="2400" dirty="0"/>
              <a:t>Repeatedly violating the rights of others through intimidation and dishonesty</a:t>
            </a:r>
          </a:p>
        </p:txBody>
      </p:sp>
    </p:spTree>
    <p:extLst>
      <p:ext uri="{BB962C8B-B14F-4D97-AF65-F5344CB8AC3E}">
        <p14:creationId xmlns:p14="http://schemas.microsoft.com/office/powerpoint/2010/main" val="3686724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Antisocial Personality Disorder</a:t>
            </a:r>
          </a:p>
        </p:txBody>
      </p:sp>
      <p:sp>
        <p:nvSpPr>
          <p:cNvPr id="3" name="Content Placeholder 2"/>
          <p:cNvSpPr>
            <a:spLocks noGrp="1"/>
          </p:cNvSpPr>
          <p:nvPr>
            <p:ph idx="1"/>
          </p:nvPr>
        </p:nvSpPr>
        <p:spPr/>
        <p:txBody>
          <a:bodyPr>
            <a:noAutofit/>
          </a:bodyPr>
          <a:lstStyle/>
          <a:p>
            <a:r>
              <a:rPr lang="en-US" sz="2400" dirty="0"/>
              <a:t>Impulsiveness or failure to plan ahead</a:t>
            </a:r>
          </a:p>
          <a:p>
            <a:r>
              <a:rPr lang="en-US" sz="2400" dirty="0"/>
              <a:t>Hostility, significant irritability, agitation, aggression or violence</a:t>
            </a:r>
          </a:p>
          <a:p>
            <a:r>
              <a:rPr lang="en-US" sz="2400" dirty="0"/>
              <a:t>Lack of empathy for others and lack of remorse about harming others</a:t>
            </a:r>
          </a:p>
          <a:p>
            <a:r>
              <a:rPr lang="en-US" sz="2400" dirty="0"/>
              <a:t>Unnecessary risk-taking or dangerous behavior with no regard for the safety of self or others</a:t>
            </a:r>
          </a:p>
          <a:p>
            <a:r>
              <a:rPr lang="en-US" sz="2400" dirty="0"/>
              <a:t>Poor or abusive relationships</a:t>
            </a:r>
          </a:p>
        </p:txBody>
      </p:sp>
    </p:spTree>
    <p:extLst>
      <p:ext uri="{BB962C8B-B14F-4D97-AF65-F5344CB8AC3E}">
        <p14:creationId xmlns:p14="http://schemas.microsoft.com/office/powerpoint/2010/main" val="83171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Antisocial Personality Disorder</a:t>
            </a:r>
          </a:p>
        </p:txBody>
      </p:sp>
      <p:sp>
        <p:nvSpPr>
          <p:cNvPr id="3" name="Content Placeholder 2"/>
          <p:cNvSpPr>
            <a:spLocks noGrp="1"/>
          </p:cNvSpPr>
          <p:nvPr>
            <p:ph idx="1"/>
          </p:nvPr>
        </p:nvSpPr>
        <p:spPr/>
        <p:txBody>
          <a:bodyPr>
            <a:normAutofit/>
          </a:bodyPr>
          <a:lstStyle/>
          <a:p>
            <a:r>
              <a:rPr lang="en-US" sz="2400" dirty="0"/>
              <a:t>Failure to consider the negative consequences of behavior or learn from them</a:t>
            </a:r>
          </a:p>
          <a:p>
            <a:r>
              <a:rPr lang="en-US" sz="2400" dirty="0"/>
              <a:t>Being consistently irresponsible and repeatedly failing to fulfill work or financial obligations</a:t>
            </a:r>
          </a:p>
          <a:p>
            <a:r>
              <a:rPr lang="en-US" sz="2400" dirty="0"/>
              <a:t>Often show signs of Conduct Disorder before the age of 15</a:t>
            </a:r>
          </a:p>
        </p:txBody>
      </p:sp>
    </p:spTree>
    <p:extLst>
      <p:ext uri="{BB962C8B-B14F-4D97-AF65-F5344CB8AC3E}">
        <p14:creationId xmlns:p14="http://schemas.microsoft.com/office/powerpoint/2010/main" val="2895338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Narcissistic Personality Disorder</a:t>
            </a:r>
          </a:p>
        </p:txBody>
      </p:sp>
      <p:sp>
        <p:nvSpPr>
          <p:cNvPr id="3" name="Content Placeholder 2"/>
          <p:cNvSpPr>
            <a:spLocks noGrp="1"/>
          </p:cNvSpPr>
          <p:nvPr>
            <p:ph idx="1"/>
          </p:nvPr>
        </p:nvSpPr>
        <p:spPr>
          <a:xfrm>
            <a:off x="818712" y="2222287"/>
            <a:ext cx="10554574" cy="4135651"/>
          </a:xfrm>
        </p:spPr>
        <p:txBody>
          <a:bodyPr>
            <a:noAutofit/>
          </a:bodyPr>
          <a:lstStyle/>
          <a:p>
            <a:pPr fontAlgn="base"/>
            <a:r>
              <a:rPr lang="en-US" sz="2400" dirty="0"/>
              <a:t>View of the world: it’s theirs​</a:t>
            </a:r>
          </a:p>
          <a:p>
            <a:pPr fontAlgn="base"/>
            <a:r>
              <a:rPr lang="en-US" sz="2400" dirty="0"/>
              <a:t>View of themselves: special</a:t>
            </a:r>
          </a:p>
          <a:p>
            <a:pPr fontAlgn="base"/>
            <a:r>
              <a:rPr lang="en-US" sz="2400" dirty="0"/>
              <a:t>View of others: servants</a:t>
            </a:r>
          </a:p>
          <a:p>
            <a:pPr fontAlgn="base"/>
            <a:r>
              <a:rPr lang="en-US" sz="2400" dirty="0"/>
              <a:t>Deals with the world by: image-management</a:t>
            </a:r>
          </a:p>
        </p:txBody>
      </p:sp>
    </p:spTree>
    <p:extLst>
      <p:ext uri="{BB962C8B-B14F-4D97-AF65-F5344CB8AC3E}">
        <p14:creationId xmlns:p14="http://schemas.microsoft.com/office/powerpoint/2010/main" val="2829435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Borderline Personality Disorder</a:t>
            </a:r>
          </a:p>
        </p:txBody>
      </p:sp>
      <p:sp>
        <p:nvSpPr>
          <p:cNvPr id="3" name="Content Placeholder 2"/>
          <p:cNvSpPr>
            <a:spLocks noGrp="1"/>
          </p:cNvSpPr>
          <p:nvPr>
            <p:ph idx="1"/>
          </p:nvPr>
        </p:nvSpPr>
        <p:spPr>
          <a:xfrm>
            <a:off x="818712" y="2222287"/>
            <a:ext cx="10554574" cy="4135651"/>
          </a:xfrm>
        </p:spPr>
        <p:txBody>
          <a:bodyPr>
            <a:noAutofit/>
          </a:bodyPr>
          <a:lstStyle/>
          <a:p>
            <a:pPr fontAlgn="base"/>
            <a:r>
              <a:rPr lang="en-US" sz="2400" dirty="0"/>
              <a:t>View of the world: rejecting​</a:t>
            </a:r>
          </a:p>
          <a:p>
            <a:pPr fontAlgn="base"/>
            <a:r>
              <a:rPr lang="en-US" sz="2400" dirty="0"/>
              <a:t>View of themselves: vulnerable</a:t>
            </a:r>
          </a:p>
          <a:p>
            <a:pPr fontAlgn="base"/>
            <a:r>
              <a:rPr lang="en-US" sz="2400" dirty="0"/>
              <a:t>View of others: angels or devils</a:t>
            </a:r>
          </a:p>
          <a:p>
            <a:pPr fontAlgn="base"/>
            <a:r>
              <a:rPr lang="en-US" sz="2400" dirty="0"/>
              <a:t>Deals with the world by: emotional justification</a:t>
            </a:r>
          </a:p>
        </p:txBody>
      </p:sp>
      <p:sp>
        <p:nvSpPr>
          <p:cNvPr id="5" name="TextBox 4"/>
          <p:cNvSpPr txBox="1"/>
          <p:nvPr/>
        </p:nvSpPr>
        <p:spPr>
          <a:xfrm>
            <a:off x="8798194" y="5705053"/>
            <a:ext cx="2464537" cy="338554"/>
          </a:xfrm>
          <a:prstGeom prst="rect">
            <a:avLst/>
          </a:prstGeom>
          <a:noFill/>
        </p:spPr>
        <p:txBody>
          <a:bodyPr wrap="square" rtlCol="0">
            <a:spAutoFit/>
          </a:bodyPr>
          <a:lstStyle/>
          <a:p>
            <a:pPr algn="ctr"/>
            <a:r>
              <a:rPr lang="en-US" sz="1600" dirty="0"/>
              <a:t>Marilyn Monroe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310" y="2434356"/>
            <a:ext cx="2051943" cy="3123012"/>
          </a:xfrm>
          <a:prstGeom prst="rect">
            <a:avLst/>
          </a:prstGeom>
        </p:spPr>
      </p:pic>
    </p:spTree>
    <p:extLst>
      <p:ext uri="{BB962C8B-B14F-4D97-AF65-F5344CB8AC3E}">
        <p14:creationId xmlns:p14="http://schemas.microsoft.com/office/powerpoint/2010/main" val="2975488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Borderline Personality Disorder</a:t>
            </a:r>
          </a:p>
        </p:txBody>
      </p:sp>
      <p:sp>
        <p:nvSpPr>
          <p:cNvPr id="3" name="Content Placeholder 2"/>
          <p:cNvSpPr>
            <a:spLocks noGrp="1"/>
          </p:cNvSpPr>
          <p:nvPr>
            <p:ph idx="1"/>
          </p:nvPr>
        </p:nvSpPr>
        <p:spPr>
          <a:xfrm>
            <a:off x="818712" y="2222287"/>
            <a:ext cx="10554574" cy="4135651"/>
          </a:xfrm>
        </p:spPr>
        <p:txBody>
          <a:bodyPr>
            <a:noAutofit/>
          </a:bodyPr>
          <a:lstStyle/>
          <a:p>
            <a:pPr fontAlgn="base"/>
            <a:r>
              <a:rPr lang="en-US" sz="2400" dirty="0"/>
              <a:t>Often misdiagnosed as Bipolar or Psychotic Disorder</a:t>
            </a:r>
          </a:p>
          <a:p>
            <a:pPr fontAlgn="base"/>
            <a:r>
              <a:rPr lang="en-US" sz="2400" dirty="0"/>
              <a:t>People with Borderline Personality Disorder are:</a:t>
            </a:r>
          </a:p>
          <a:p>
            <a:pPr lvl="1" fontAlgn="base"/>
            <a:r>
              <a:rPr lang="en-US" sz="2200" dirty="0"/>
              <a:t>In a chronic state of crisis</a:t>
            </a:r>
          </a:p>
          <a:p>
            <a:pPr lvl="1" fontAlgn="base"/>
            <a:r>
              <a:rPr lang="en-US" sz="2200" dirty="0"/>
              <a:t>Desires love, but fears abandonment</a:t>
            </a:r>
          </a:p>
          <a:p>
            <a:pPr lvl="1" fontAlgn="base"/>
            <a:r>
              <a:rPr lang="en-US" sz="2200" dirty="0"/>
              <a:t>Often the “frequent flyers” in ERs (EDs)</a:t>
            </a:r>
          </a:p>
          <a:p>
            <a:pPr lvl="1" fontAlgn="base"/>
            <a:r>
              <a:rPr lang="en-US" sz="2200" dirty="0"/>
              <a:t>Often banned from treatment services due to outbursts</a:t>
            </a:r>
          </a:p>
          <a:p>
            <a:pPr fontAlgn="base"/>
            <a:endParaRPr lang="en-US" sz="2400" dirty="0"/>
          </a:p>
        </p:txBody>
      </p:sp>
    </p:spTree>
    <p:extLst>
      <p:ext uri="{BB962C8B-B14F-4D97-AF65-F5344CB8AC3E}">
        <p14:creationId xmlns:p14="http://schemas.microsoft.com/office/powerpoint/2010/main" val="2174402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a:t>
            </a:r>
          </a:p>
        </p:txBody>
      </p:sp>
      <p:sp>
        <p:nvSpPr>
          <p:cNvPr id="3" name="Content Placeholder 2"/>
          <p:cNvSpPr>
            <a:spLocks noGrp="1"/>
          </p:cNvSpPr>
          <p:nvPr>
            <p:ph idx="1"/>
          </p:nvPr>
        </p:nvSpPr>
        <p:spPr>
          <a:xfrm>
            <a:off x="810000" y="2222287"/>
            <a:ext cx="7619435" cy="4635713"/>
          </a:xfrm>
        </p:spPr>
        <p:txBody>
          <a:bodyPr>
            <a:normAutofit/>
          </a:bodyPr>
          <a:lstStyle/>
          <a:p>
            <a:r>
              <a:rPr lang="en-US" sz="2600" dirty="0"/>
              <a:t>Also called affective disorders, may involve:</a:t>
            </a:r>
          </a:p>
          <a:p>
            <a:pPr lvl="1"/>
            <a:r>
              <a:rPr lang="en-US" sz="2400" dirty="0"/>
              <a:t>Feeling sad all the time</a:t>
            </a:r>
          </a:p>
          <a:p>
            <a:pPr lvl="1"/>
            <a:r>
              <a:rPr lang="en-US" sz="2400" dirty="0"/>
              <a:t>Losing interest in important parts of life</a:t>
            </a:r>
          </a:p>
          <a:p>
            <a:pPr lvl="1"/>
            <a:r>
              <a:rPr lang="en-US" sz="2400" dirty="0"/>
              <a:t>Fluctuating between extreme happiness and extreme sadness</a:t>
            </a:r>
          </a:p>
          <a:p>
            <a:r>
              <a:rPr lang="en-US" sz="2600" dirty="0"/>
              <a:t>The most common mood disorders are:</a:t>
            </a:r>
          </a:p>
          <a:p>
            <a:pPr lvl="1"/>
            <a:r>
              <a:rPr lang="en-US" sz="2400" dirty="0"/>
              <a:t>Depression</a:t>
            </a:r>
          </a:p>
          <a:p>
            <a:pPr lvl="1"/>
            <a:r>
              <a:rPr lang="en-US" sz="2400" dirty="0"/>
              <a:t>Bipolar Disorder</a:t>
            </a:r>
          </a:p>
          <a:p>
            <a:pPr lvl="1"/>
            <a:r>
              <a:rPr lang="en-US" sz="2400" dirty="0"/>
              <a:t>Seasonal Affective Disorder (SAD)</a:t>
            </a:r>
          </a:p>
          <a:p>
            <a:pPr lvl="1"/>
            <a:r>
              <a:rPr lang="en-US" sz="2400" dirty="0"/>
              <a:t>Self-Harm</a:t>
            </a:r>
          </a:p>
          <a:p>
            <a:endParaRPr lang="en-US" dirty="0"/>
          </a:p>
        </p:txBody>
      </p:sp>
      <p:pic>
        <p:nvPicPr>
          <p:cNvPr id="4" name="Picture 3"/>
          <p:cNvPicPr>
            <a:picLocks noChangeAspect="1"/>
          </p:cNvPicPr>
          <p:nvPr/>
        </p:nvPicPr>
        <p:blipFill>
          <a:blip r:embed="rId2"/>
          <a:stretch>
            <a:fillRect/>
          </a:stretch>
        </p:blipFill>
        <p:spPr>
          <a:xfrm>
            <a:off x="8009022" y="2783932"/>
            <a:ext cx="3810000" cy="2997200"/>
          </a:xfrm>
          <a:prstGeom prst="rect">
            <a:avLst/>
          </a:prstGeom>
        </p:spPr>
      </p:pic>
    </p:spTree>
    <p:extLst>
      <p:ext uri="{BB962C8B-B14F-4D97-AF65-F5344CB8AC3E}">
        <p14:creationId xmlns:p14="http://schemas.microsoft.com/office/powerpoint/2010/main" val="3100459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 </a:t>
            </a:r>
            <a:r>
              <a:rPr lang="mr-IN" dirty="0"/>
              <a:t>–</a:t>
            </a:r>
            <a:r>
              <a:rPr lang="en-US" dirty="0"/>
              <a:t> Bipolar Disorder</a:t>
            </a:r>
          </a:p>
        </p:txBody>
      </p:sp>
      <p:sp>
        <p:nvSpPr>
          <p:cNvPr id="3" name="Content Placeholder 2"/>
          <p:cNvSpPr>
            <a:spLocks noGrp="1"/>
          </p:cNvSpPr>
          <p:nvPr>
            <p:ph idx="1"/>
          </p:nvPr>
        </p:nvSpPr>
        <p:spPr>
          <a:xfrm>
            <a:off x="818712" y="2222287"/>
            <a:ext cx="10554574" cy="4274766"/>
          </a:xfrm>
        </p:spPr>
        <p:txBody>
          <a:bodyPr>
            <a:noAutofit/>
          </a:bodyPr>
          <a:lstStyle/>
          <a:p>
            <a:r>
              <a:rPr lang="en-US" sz="2400" dirty="0"/>
              <a:t>Experience extreme variations in moods</a:t>
            </a:r>
          </a:p>
          <a:p>
            <a:r>
              <a:rPr lang="en-US" sz="2400" dirty="0"/>
              <a:t>Ups are called Mania</a:t>
            </a:r>
          </a:p>
          <a:p>
            <a:r>
              <a:rPr lang="en-US" sz="2400" dirty="0"/>
              <a:t>Downs are called Depression</a:t>
            </a:r>
          </a:p>
          <a:p>
            <a:r>
              <a:rPr lang="en-US" sz="2400" dirty="0"/>
              <a:t>Usually starts in teenage years, but children can be affected as well</a:t>
            </a:r>
          </a:p>
          <a:p>
            <a:r>
              <a:rPr lang="en-US" sz="2400" dirty="0"/>
              <a:t>Often lasts a lifetime</a:t>
            </a:r>
          </a:p>
        </p:txBody>
      </p:sp>
    </p:spTree>
    <p:extLst>
      <p:ext uri="{BB962C8B-B14F-4D97-AF65-F5344CB8AC3E}">
        <p14:creationId xmlns:p14="http://schemas.microsoft.com/office/powerpoint/2010/main" val="476567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 </a:t>
            </a:r>
            <a:r>
              <a:rPr lang="mr-IN" dirty="0"/>
              <a:t>–</a:t>
            </a:r>
            <a:r>
              <a:rPr lang="en-US" dirty="0"/>
              <a:t> Bipolar Disorder</a:t>
            </a:r>
          </a:p>
        </p:txBody>
      </p:sp>
      <p:sp>
        <p:nvSpPr>
          <p:cNvPr id="3" name="Content Placeholder 2"/>
          <p:cNvSpPr>
            <a:spLocks noGrp="1"/>
          </p:cNvSpPr>
          <p:nvPr>
            <p:ph idx="1"/>
          </p:nvPr>
        </p:nvSpPr>
        <p:spPr>
          <a:xfrm>
            <a:off x="818712" y="2222287"/>
            <a:ext cx="10554574" cy="4274766"/>
          </a:xfrm>
        </p:spPr>
        <p:txBody>
          <a:bodyPr>
            <a:noAutofit/>
          </a:bodyPr>
          <a:lstStyle/>
          <a:p>
            <a:pPr marL="0" indent="0">
              <a:buNone/>
            </a:pPr>
            <a:r>
              <a:rPr lang="en-US" sz="2400" b="1" dirty="0"/>
              <a:t>Mania (Manic Episode)</a:t>
            </a:r>
          </a:p>
          <a:p>
            <a:r>
              <a:rPr lang="en-US" sz="2400" dirty="0"/>
              <a:t>Distinct period of time with an elevated mood</a:t>
            </a:r>
          </a:p>
          <a:p>
            <a:r>
              <a:rPr lang="en-US" sz="2400" dirty="0"/>
              <a:t>Grandiose thinking and delusions</a:t>
            </a:r>
          </a:p>
          <a:p>
            <a:r>
              <a:rPr lang="en-US" sz="2400" dirty="0"/>
              <a:t>Increase in goal-directed behavior</a:t>
            </a:r>
          </a:p>
          <a:p>
            <a:r>
              <a:rPr lang="en-US" sz="2400" dirty="0"/>
              <a:t>Increase in pleasurable activities without regard for consequences</a:t>
            </a:r>
          </a:p>
          <a:p>
            <a:r>
              <a:rPr lang="en-US" sz="2400" dirty="0"/>
              <a:t>Hyperverbal</a:t>
            </a:r>
          </a:p>
          <a:p>
            <a:r>
              <a:rPr lang="en-US" sz="2400" dirty="0"/>
              <a:t>Decreased sleep</a:t>
            </a:r>
          </a:p>
          <a:p>
            <a:r>
              <a:rPr lang="en-US" sz="2400" dirty="0"/>
              <a:t>Increase Distractable</a:t>
            </a:r>
          </a:p>
        </p:txBody>
      </p:sp>
    </p:spTree>
    <p:extLst>
      <p:ext uri="{BB962C8B-B14F-4D97-AF65-F5344CB8AC3E}">
        <p14:creationId xmlns:p14="http://schemas.microsoft.com/office/powerpoint/2010/main" val="3688415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 - Depression</a:t>
            </a:r>
          </a:p>
        </p:txBody>
      </p:sp>
      <p:sp>
        <p:nvSpPr>
          <p:cNvPr id="3" name="Content Placeholder 2"/>
          <p:cNvSpPr>
            <a:spLocks noGrp="1"/>
          </p:cNvSpPr>
          <p:nvPr>
            <p:ph idx="1"/>
          </p:nvPr>
        </p:nvSpPr>
        <p:spPr>
          <a:xfrm>
            <a:off x="818712" y="2222287"/>
            <a:ext cx="10554574" cy="4483313"/>
          </a:xfrm>
        </p:spPr>
        <p:txBody>
          <a:bodyPr>
            <a:noAutofit/>
          </a:bodyPr>
          <a:lstStyle/>
          <a:p>
            <a:r>
              <a:rPr lang="en-US" sz="2400" dirty="0"/>
              <a:t>More than just a feeling of being "down in the dumps" or "blue”</a:t>
            </a:r>
          </a:p>
          <a:p>
            <a:r>
              <a:rPr lang="en-US" sz="2400" dirty="0"/>
              <a:t>Feelings persist and interfere with everyday life </a:t>
            </a:r>
          </a:p>
          <a:p>
            <a:r>
              <a:rPr lang="en-US" sz="2400" dirty="0"/>
              <a:t>Symptoms can include:</a:t>
            </a:r>
          </a:p>
          <a:p>
            <a:pPr lvl="1"/>
            <a:r>
              <a:rPr lang="en-US" sz="2000" dirty="0"/>
              <a:t>Sadness</a:t>
            </a:r>
          </a:p>
          <a:p>
            <a:pPr lvl="1"/>
            <a:r>
              <a:rPr lang="en-US" sz="2000" dirty="0"/>
              <a:t>Loss of interest or pleasure in activities you used to enjoy</a:t>
            </a:r>
          </a:p>
          <a:p>
            <a:pPr lvl="1"/>
            <a:r>
              <a:rPr lang="en-US" sz="2000" dirty="0"/>
              <a:t>Change in weight</a:t>
            </a:r>
          </a:p>
          <a:p>
            <a:pPr lvl="1"/>
            <a:r>
              <a:rPr lang="en-US" sz="2000" dirty="0"/>
              <a:t>Difficulty sleeping or oversleeping</a:t>
            </a:r>
          </a:p>
          <a:p>
            <a:pPr lvl="1"/>
            <a:r>
              <a:rPr lang="en-US" sz="2000" dirty="0"/>
              <a:t>Energy loss</a:t>
            </a:r>
          </a:p>
          <a:p>
            <a:pPr lvl="1"/>
            <a:r>
              <a:rPr lang="en-US" sz="2000" dirty="0"/>
              <a:t>Feelings of worthlessness</a:t>
            </a:r>
          </a:p>
          <a:p>
            <a:pPr lvl="1"/>
            <a:r>
              <a:rPr lang="en-US" sz="2000" dirty="0"/>
              <a:t>Thoughts of death or suicide</a:t>
            </a:r>
          </a:p>
        </p:txBody>
      </p:sp>
    </p:spTree>
    <p:extLst>
      <p:ext uri="{BB962C8B-B14F-4D97-AF65-F5344CB8AC3E}">
        <p14:creationId xmlns:p14="http://schemas.microsoft.com/office/powerpoint/2010/main" val="181281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 Defined</a:t>
            </a:r>
          </a:p>
        </p:txBody>
      </p:sp>
      <p:sp>
        <p:nvSpPr>
          <p:cNvPr id="3" name="Content Placeholder 2"/>
          <p:cNvSpPr>
            <a:spLocks noGrp="1"/>
          </p:cNvSpPr>
          <p:nvPr>
            <p:ph idx="1"/>
          </p:nvPr>
        </p:nvSpPr>
        <p:spPr/>
        <p:txBody>
          <a:bodyPr>
            <a:normAutofit/>
          </a:bodyPr>
          <a:lstStyle/>
          <a:p>
            <a:r>
              <a:rPr lang="en-US" sz="2400" dirty="0"/>
              <a:t>A brain disorder that affects a person’s thinking, feeling, moods and ability to relate to others.</a:t>
            </a:r>
          </a:p>
        </p:txBody>
      </p:sp>
    </p:spTree>
    <p:extLst>
      <p:ext uri="{BB962C8B-B14F-4D97-AF65-F5344CB8AC3E}">
        <p14:creationId xmlns:p14="http://schemas.microsoft.com/office/powerpoint/2010/main" val="2737128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a:t>
            </a:r>
          </a:p>
        </p:txBody>
      </p:sp>
      <p:sp>
        <p:nvSpPr>
          <p:cNvPr id="3" name="Content Placeholder 2"/>
          <p:cNvSpPr>
            <a:spLocks noGrp="1"/>
          </p:cNvSpPr>
          <p:nvPr>
            <p:ph idx="1"/>
          </p:nvPr>
        </p:nvSpPr>
        <p:spPr/>
        <p:txBody>
          <a:bodyPr>
            <a:normAutofit/>
          </a:bodyPr>
          <a:lstStyle/>
          <a:p>
            <a:r>
              <a:rPr lang="en-US" sz="2400" dirty="0"/>
              <a:t>Suicide - death caused by self-directed injurious behavior with intent to die as a result of the behavior.</a:t>
            </a:r>
          </a:p>
          <a:p>
            <a:endParaRPr lang="en-US" sz="2400" dirty="0"/>
          </a:p>
          <a:p>
            <a:r>
              <a:rPr lang="en-US" sz="2400" dirty="0"/>
              <a:t>Suicide Attempt </a:t>
            </a:r>
            <a:r>
              <a:rPr lang="en-US" sz="2400" dirty="0">
                <a:solidFill>
                  <a:schemeClr val="accent1"/>
                </a:solidFill>
              </a:rPr>
              <a:t>- </a:t>
            </a:r>
            <a:r>
              <a:rPr lang="en-US" sz="2400" dirty="0"/>
              <a:t>non-fatal, self-directed, potentially injurious behavior with intent to die as a result of the behavior.</a:t>
            </a:r>
          </a:p>
          <a:p>
            <a:endParaRPr lang="en-US" sz="2400" dirty="0"/>
          </a:p>
          <a:p>
            <a:r>
              <a:rPr lang="en-US" sz="2400" dirty="0"/>
              <a:t>Suicidal Ideation - thinking about, considering, or planning suicide.</a:t>
            </a:r>
          </a:p>
        </p:txBody>
      </p:sp>
      <p:pic>
        <p:nvPicPr>
          <p:cNvPr id="4" name="Picture 3"/>
          <p:cNvPicPr>
            <a:picLocks noChangeAspect="1"/>
          </p:cNvPicPr>
          <p:nvPr/>
        </p:nvPicPr>
        <p:blipFill>
          <a:blip r:embed="rId2"/>
          <a:stretch>
            <a:fillRect/>
          </a:stretch>
        </p:blipFill>
        <p:spPr>
          <a:xfrm>
            <a:off x="8517689" y="253852"/>
            <a:ext cx="3337994" cy="1430569"/>
          </a:xfrm>
          <a:prstGeom prst="rect">
            <a:avLst/>
          </a:prstGeom>
        </p:spPr>
      </p:pic>
    </p:spTree>
    <p:extLst>
      <p:ext uri="{BB962C8B-B14F-4D97-AF65-F5344CB8AC3E}">
        <p14:creationId xmlns:p14="http://schemas.microsoft.com/office/powerpoint/2010/main" val="2073531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a:t>
            </a:r>
          </a:p>
        </p:txBody>
      </p:sp>
      <p:pic>
        <p:nvPicPr>
          <p:cNvPr id="5" name="Picture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3362" y="3267766"/>
            <a:ext cx="9145276" cy="146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53509" y="2280067"/>
            <a:ext cx="10084978" cy="2346158"/>
          </a:xfrm>
          <a:prstGeom prst="rect">
            <a:avLst/>
          </a:prstGeom>
          <a:effectLst>
            <a:outerShdw blurRad="50800" dir="14400000">
              <a:srgbClr val="000000">
                <a:alpha val="40000"/>
              </a:srgbClr>
            </a:outerShdw>
          </a:effectLst>
        </p:spPr>
      </p:pic>
      <p:pic>
        <p:nvPicPr>
          <p:cNvPr id="6" name="Picture 5"/>
          <p:cNvPicPr>
            <a:picLocks noChangeAspect="1"/>
          </p:cNvPicPr>
          <p:nvPr/>
        </p:nvPicPr>
        <p:blipFill>
          <a:blip r:embed="rId4"/>
          <a:stretch>
            <a:fillRect/>
          </a:stretch>
        </p:blipFill>
        <p:spPr>
          <a:xfrm>
            <a:off x="8517689" y="253852"/>
            <a:ext cx="3337994" cy="1430569"/>
          </a:xfrm>
          <a:prstGeom prst="rect">
            <a:avLst/>
          </a:prstGeom>
        </p:spPr>
      </p:pic>
    </p:spTree>
    <p:extLst>
      <p:ext uri="{BB962C8B-B14F-4D97-AF65-F5344CB8AC3E}">
        <p14:creationId xmlns:p14="http://schemas.microsoft.com/office/powerpoint/2010/main" val="3642818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2D1138C-E5E3-4A4D-AF0D-DA07C3CD9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992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Suicide Warning Signs</a:t>
            </a:r>
          </a:p>
        </p:txBody>
      </p:sp>
      <p:sp>
        <p:nvSpPr>
          <p:cNvPr id="3" name="Content Placeholder 2"/>
          <p:cNvSpPr>
            <a:spLocks noGrp="1"/>
          </p:cNvSpPr>
          <p:nvPr>
            <p:ph idx="1"/>
          </p:nvPr>
        </p:nvSpPr>
        <p:spPr>
          <a:xfrm>
            <a:off x="818712" y="2222287"/>
            <a:ext cx="10554574" cy="4403102"/>
          </a:xfrm>
        </p:spPr>
        <p:txBody>
          <a:bodyPr>
            <a:noAutofit/>
          </a:bodyPr>
          <a:lstStyle/>
          <a:p>
            <a:r>
              <a:rPr lang="en-US" sz="2400" dirty="0"/>
              <a:t>Often talking or writing about death, dying, or suicide</a:t>
            </a:r>
          </a:p>
          <a:p>
            <a:r>
              <a:rPr lang="en-US" sz="2400" dirty="0"/>
              <a:t>Making comments about feeling hopeless, helpless or worthless</a:t>
            </a:r>
          </a:p>
          <a:p>
            <a:r>
              <a:rPr lang="en-US" sz="2400" dirty="0"/>
              <a:t>Expressions of having no reason to live; no sense of purpose in life; saying things like "It would be better if I wasn't here" or "I want out“</a:t>
            </a:r>
          </a:p>
          <a:p>
            <a:r>
              <a:rPr lang="en-US" sz="2400" dirty="0"/>
              <a:t>Talk about extreme guilt and shame</a:t>
            </a:r>
          </a:p>
          <a:p>
            <a:r>
              <a:rPr lang="en-US" sz="2400" dirty="0"/>
              <a:t>Feeling unbearable pain (emotional and physical)</a:t>
            </a:r>
          </a:p>
          <a:p>
            <a:r>
              <a:rPr lang="en-US" sz="2400" dirty="0"/>
              <a:t>Talking about anger and seeking revenge</a:t>
            </a:r>
          </a:p>
          <a:p>
            <a:r>
              <a:rPr lang="en-US" sz="2400" dirty="0"/>
              <a:t>Talking about feeling trapped or being a burden to others</a:t>
            </a:r>
          </a:p>
        </p:txBody>
      </p:sp>
      <p:pic>
        <p:nvPicPr>
          <p:cNvPr id="4" name="Picture 3"/>
          <p:cNvPicPr>
            <a:picLocks noChangeAspect="1"/>
          </p:cNvPicPr>
          <p:nvPr/>
        </p:nvPicPr>
        <p:blipFill>
          <a:blip r:embed="rId2"/>
          <a:stretch>
            <a:fillRect/>
          </a:stretch>
        </p:blipFill>
        <p:spPr>
          <a:xfrm>
            <a:off x="8517689" y="253852"/>
            <a:ext cx="3337994" cy="1430569"/>
          </a:xfrm>
          <a:prstGeom prst="rect">
            <a:avLst/>
          </a:prstGeom>
        </p:spPr>
      </p:pic>
    </p:spTree>
    <p:extLst>
      <p:ext uri="{BB962C8B-B14F-4D97-AF65-F5344CB8AC3E}">
        <p14:creationId xmlns:p14="http://schemas.microsoft.com/office/powerpoint/2010/main" val="2778805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B19-0B85-4C5F-A777-0B8251E0C378}"/>
              </a:ext>
            </a:extLst>
          </p:cNvPr>
          <p:cNvSpPr>
            <a:spLocks noGrp="1"/>
          </p:cNvSpPr>
          <p:nvPr>
            <p:ph type="title"/>
          </p:nvPr>
        </p:nvSpPr>
        <p:spPr/>
        <p:txBody>
          <a:bodyPr/>
          <a:lstStyle/>
          <a:p>
            <a:r>
              <a:rPr lang="en-US" dirty="0"/>
              <a:t>Suicide Warning Signs</a:t>
            </a:r>
          </a:p>
        </p:txBody>
      </p:sp>
      <p:sp>
        <p:nvSpPr>
          <p:cNvPr id="3" name="Content Placeholder 2">
            <a:extLst>
              <a:ext uri="{FF2B5EF4-FFF2-40B4-BE49-F238E27FC236}">
                <a16:creationId xmlns:a16="http://schemas.microsoft.com/office/drawing/2014/main" id="{EBD9F4A8-7E30-41DA-9775-A77C0DFAEBB5}"/>
              </a:ext>
            </a:extLst>
          </p:cNvPr>
          <p:cNvSpPr>
            <a:spLocks noGrp="1"/>
          </p:cNvSpPr>
          <p:nvPr>
            <p:ph idx="1"/>
          </p:nvPr>
        </p:nvSpPr>
        <p:spPr/>
        <p:txBody>
          <a:bodyPr>
            <a:normAutofit/>
          </a:bodyPr>
          <a:lstStyle/>
          <a:p>
            <a:r>
              <a:rPr lang="en-US" sz="2400" dirty="0"/>
              <a:t>Increased alcohol and/or drug misuse</a:t>
            </a:r>
          </a:p>
          <a:p>
            <a:r>
              <a:rPr lang="en-US" sz="2400" dirty="0"/>
              <a:t>Change in eating and/or sleeping behaviors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Withdrawal from friends, family and community</a:t>
            </a:r>
          </a:p>
          <a:p>
            <a:pPr>
              <a:defRPr/>
            </a:pPr>
            <a:r>
              <a:rPr lang="en-US" sz="2400" dirty="0">
                <a:solidFill>
                  <a:prstClr val="black"/>
                </a:solidFill>
                <a:latin typeface="Calibri" panose="020F0502020204030204"/>
              </a:rPr>
              <a:t>Mood swings, sudden changes form sad to very calm/happy </a:t>
            </a:r>
          </a:p>
          <a:p>
            <a:pPr>
              <a:defRPr/>
            </a:pPr>
            <a:r>
              <a:rPr lang="en-US" sz="2400" dirty="0"/>
              <a:t>Increase in anxiety or agitation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Reckless behavior or more risky activities, seemingly without thinking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Giving away important possessions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Putting affairs in order, making a will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Saying goodbye to friends and family</a:t>
            </a:r>
          </a:p>
          <a:p>
            <a:endParaRPr lang="en-US" sz="2400" dirty="0"/>
          </a:p>
        </p:txBody>
      </p:sp>
    </p:spTree>
    <p:extLst>
      <p:ext uri="{BB962C8B-B14F-4D97-AF65-F5344CB8AC3E}">
        <p14:creationId xmlns:p14="http://schemas.microsoft.com/office/powerpoint/2010/main" val="1264580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Self-Injurious Behavior</a:t>
            </a:r>
          </a:p>
        </p:txBody>
      </p:sp>
      <p:sp>
        <p:nvSpPr>
          <p:cNvPr id="3" name="Content Placeholder 2"/>
          <p:cNvSpPr>
            <a:spLocks noGrp="1"/>
          </p:cNvSpPr>
          <p:nvPr>
            <p:ph idx="1"/>
          </p:nvPr>
        </p:nvSpPr>
        <p:spPr>
          <a:xfrm>
            <a:off x="818712" y="2222287"/>
            <a:ext cx="10554574" cy="4483313"/>
          </a:xfrm>
        </p:spPr>
        <p:txBody>
          <a:bodyPr>
            <a:noAutofit/>
          </a:bodyPr>
          <a:lstStyle/>
          <a:p>
            <a:pPr marL="0" indent="0" fontAlgn="base">
              <a:buNone/>
            </a:pPr>
            <a:r>
              <a:rPr lang="en-US" sz="2400" dirty="0"/>
              <a:t>Self-injury occurs when someone intentionally and repeatedly harms herself/himself in a way that is impulsive and not intended to be lethal.​</a:t>
            </a:r>
          </a:p>
          <a:p>
            <a:pPr marL="0" indent="0" fontAlgn="base">
              <a:buNone/>
            </a:pPr>
            <a:r>
              <a:rPr lang="en-US" sz="2400" b="1" dirty="0"/>
              <a:t>The most common methods are:​</a:t>
            </a:r>
          </a:p>
          <a:p>
            <a:pPr lvl="1" fontAlgn="base"/>
            <a:r>
              <a:rPr lang="en-US" sz="2400" dirty="0"/>
              <a:t>Skin cutting (70-90%),</a:t>
            </a:r>
          </a:p>
          <a:p>
            <a:pPr lvl="1" fontAlgn="base"/>
            <a:r>
              <a:rPr lang="en-US" sz="2400" dirty="0"/>
              <a:t>Head banging or hitting (21%-44%)</a:t>
            </a:r>
          </a:p>
          <a:p>
            <a:pPr lvl="1" fontAlgn="base"/>
            <a:r>
              <a:rPr lang="en-US" sz="2400" dirty="0"/>
              <a:t>Burning (15%-35%)</a:t>
            </a:r>
          </a:p>
        </p:txBody>
      </p:sp>
    </p:spTree>
    <p:extLst>
      <p:ext uri="{BB962C8B-B14F-4D97-AF65-F5344CB8AC3E}">
        <p14:creationId xmlns:p14="http://schemas.microsoft.com/office/powerpoint/2010/main" val="4014834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Self-Injurious Behavior</a:t>
            </a:r>
          </a:p>
        </p:txBody>
      </p:sp>
      <p:sp>
        <p:nvSpPr>
          <p:cNvPr id="3" name="Content Placeholder 2"/>
          <p:cNvSpPr>
            <a:spLocks noGrp="1"/>
          </p:cNvSpPr>
          <p:nvPr>
            <p:ph idx="1"/>
          </p:nvPr>
        </p:nvSpPr>
        <p:spPr>
          <a:xfrm>
            <a:off x="818712" y="2222287"/>
            <a:ext cx="10554574" cy="3899733"/>
          </a:xfrm>
        </p:spPr>
        <p:txBody>
          <a:bodyPr>
            <a:noAutofit/>
          </a:bodyPr>
          <a:lstStyle/>
          <a:p>
            <a:pPr marL="0" indent="0" fontAlgn="base">
              <a:buNone/>
            </a:pPr>
            <a:r>
              <a:rPr lang="en-US" sz="2400" b="1" dirty="0"/>
              <a:t>Other forms of self-injury include: </a:t>
            </a:r>
            <a:r>
              <a:rPr lang="en-US" sz="2400" b="1" dirty="0">
                <a:solidFill>
                  <a:schemeClr val="accent1"/>
                </a:solidFill>
              </a:rPr>
              <a:t>​</a:t>
            </a:r>
          </a:p>
          <a:p>
            <a:pPr lvl="1" fontAlgn="base"/>
            <a:r>
              <a:rPr lang="en-US" sz="2400" dirty="0"/>
              <a:t>excessive scratching to the point of drawing blood,</a:t>
            </a:r>
          </a:p>
          <a:p>
            <a:pPr lvl="1" fontAlgn="base"/>
            <a:r>
              <a:rPr lang="en-US" sz="2400" dirty="0"/>
              <a:t>punching self or objects​</a:t>
            </a:r>
          </a:p>
          <a:p>
            <a:pPr lvl="1" fontAlgn="base"/>
            <a:r>
              <a:rPr lang="en-US" sz="2400" dirty="0"/>
              <a:t>inserting objects into body openings​</a:t>
            </a:r>
          </a:p>
          <a:p>
            <a:pPr lvl="1" fontAlgn="base"/>
            <a:r>
              <a:rPr lang="en-US" sz="2400" dirty="0"/>
              <a:t>drinking something harmful ​</a:t>
            </a:r>
          </a:p>
          <a:p>
            <a:pPr lvl="1" fontAlgn="base"/>
            <a:r>
              <a:rPr lang="en-US" sz="2400" dirty="0"/>
              <a:t>breaking bones purposefully</a:t>
            </a:r>
          </a:p>
        </p:txBody>
      </p:sp>
    </p:spTree>
    <p:extLst>
      <p:ext uri="{BB962C8B-B14F-4D97-AF65-F5344CB8AC3E}">
        <p14:creationId xmlns:p14="http://schemas.microsoft.com/office/powerpoint/2010/main" val="3744682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Self-Injurious Behavior</a:t>
            </a:r>
          </a:p>
        </p:txBody>
      </p:sp>
      <p:sp>
        <p:nvSpPr>
          <p:cNvPr id="3" name="Content Placeholder 2"/>
          <p:cNvSpPr>
            <a:spLocks noGrp="1"/>
          </p:cNvSpPr>
          <p:nvPr>
            <p:ph idx="1"/>
          </p:nvPr>
        </p:nvSpPr>
        <p:spPr>
          <a:xfrm>
            <a:off x="818712" y="2222287"/>
            <a:ext cx="10554574" cy="3899733"/>
          </a:xfrm>
        </p:spPr>
        <p:txBody>
          <a:bodyPr>
            <a:noAutofit/>
          </a:bodyPr>
          <a:lstStyle/>
          <a:p>
            <a:pPr marL="0" indent="0" fontAlgn="base">
              <a:buNone/>
            </a:pPr>
            <a:r>
              <a:rPr lang="en-US" sz="2400" b="1" dirty="0"/>
              <a:t>Why Self Harm?​</a:t>
            </a:r>
          </a:p>
          <a:p>
            <a:pPr lvl="1" fontAlgn="base"/>
            <a:r>
              <a:rPr lang="en-US" sz="2400" dirty="0"/>
              <a:t>Distraction​</a:t>
            </a:r>
          </a:p>
          <a:p>
            <a:pPr lvl="1" fontAlgn="base"/>
            <a:r>
              <a:rPr lang="en-US" sz="2400" dirty="0"/>
              <a:t>Releasing tension​</a:t>
            </a:r>
          </a:p>
          <a:p>
            <a:pPr lvl="1" fontAlgn="base"/>
            <a:r>
              <a:rPr lang="en-US" sz="2400" dirty="0"/>
              <a:t>Feeling “something”​</a:t>
            </a:r>
          </a:p>
          <a:p>
            <a:pPr lvl="1" fontAlgn="base"/>
            <a:r>
              <a:rPr lang="en-US" sz="2400" dirty="0"/>
              <a:t>Expressing self​</a:t>
            </a:r>
          </a:p>
          <a:p>
            <a:pPr lvl="1" fontAlgn="base"/>
            <a:r>
              <a:rPr lang="en-US" sz="2400" dirty="0"/>
              <a:t>Punishment​</a:t>
            </a:r>
          </a:p>
          <a:p>
            <a:pPr lvl="1" fontAlgn="base"/>
            <a:r>
              <a:rPr lang="en-US" sz="2400" dirty="0"/>
              <a:t>Rush of endorphins</a:t>
            </a:r>
          </a:p>
        </p:txBody>
      </p:sp>
    </p:spTree>
    <p:extLst>
      <p:ext uri="{BB962C8B-B14F-4D97-AF65-F5344CB8AC3E}">
        <p14:creationId xmlns:p14="http://schemas.microsoft.com/office/powerpoint/2010/main" val="3647734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Self-Injurious Behavior</a:t>
            </a:r>
          </a:p>
        </p:txBody>
      </p:sp>
      <p:sp>
        <p:nvSpPr>
          <p:cNvPr id="3" name="Content Placeholder 2"/>
          <p:cNvSpPr>
            <a:spLocks noGrp="1"/>
          </p:cNvSpPr>
          <p:nvPr>
            <p:ph idx="1"/>
          </p:nvPr>
        </p:nvSpPr>
        <p:spPr>
          <a:xfrm>
            <a:off x="818712" y="2222287"/>
            <a:ext cx="10554574" cy="3899733"/>
          </a:xfrm>
        </p:spPr>
        <p:txBody>
          <a:bodyPr>
            <a:noAutofit/>
          </a:bodyPr>
          <a:lstStyle/>
          <a:p>
            <a:pPr marL="0" indent="0" fontAlgn="base">
              <a:buNone/>
            </a:pPr>
            <a:r>
              <a:rPr lang="en-US" sz="2400" b="1" dirty="0"/>
              <a:t>Myth #1 – Self Harm is a failed suicide attempt</a:t>
            </a:r>
          </a:p>
          <a:p>
            <a:pPr lvl="1" fontAlgn="base"/>
            <a:r>
              <a:rPr lang="en-US" sz="2200" dirty="0"/>
              <a:t>Strategy to maintain psychological stability</a:t>
            </a:r>
          </a:p>
          <a:p>
            <a:pPr lvl="1" fontAlgn="base"/>
            <a:r>
              <a:rPr lang="en-US" sz="2200" dirty="0"/>
              <a:t>May actually prevent a suicide attempt</a:t>
            </a:r>
          </a:p>
          <a:p>
            <a:pPr marL="0" indent="0" fontAlgn="base">
              <a:buNone/>
            </a:pPr>
            <a:r>
              <a:rPr lang="en-US" sz="2400" b="1" dirty="0"/>
              <a:t>Myth #2 – People are doing it just to get attention</a:t>
            </a:r>
          </a:p>
          <a:p>
            <a:pPr lvl="1" fontAlgn="base"/>
            <a:r>
              <a:rPr lang="en-US" sz="2200" dirty="0"/>
              <a:t>Most who harm themselves go to great lengths to hide the behavior​</a:t>
            </a:r>
            <a:endParaRPr lang="en-US" sz="2200" b="1" dirty="0">
              <a:solidFill>
                <a:schemeClr val="accent1"/>
              </a:solidFill>
            </a:endParaRPr>
          </a:p>
          <a:p>
            <a:pPr marL="0" indent="0" fontAlgn="base">
              <a:buNone/>
            </a:pPr>
            <a:r>
              <a:rPr lang="en-US" sz="2400" b="1" dirty="0"/>
              <a:t>Myth #3 – If the wounds are not “bad enough” then it’s not serious</a:t>
            </a:r>
          </a:p>
          <a:p>
            <a:pPr lvl="1" fontAlgn="base"/>
            <a:r>
              <a:rPr lang="en-US" sz="2200" dirty="0"/>
              <a:t>Severity of the wounds does not always equal severity of the </a:t>
            </a:r>
            <a:br>
              <a:rPr lang="en-US" sz="2200" dirty="0"/>
            </a:br>
            <a:r>
              <a:rPr lang="en-US" sz="2200" dirty="0"/>
              <a:t>emotional distress</a:t>
            </a:r>
          </a:p>
        </p:txBody>
      </p:sp>
    </p:spTree>
    <p:extLst>
      <p:ext uri="{BB962C8B-B14F-4D97-AF65-F5344CB8AC3E}">
        <p14:creationId xmlns:p14="http://schemas.microsoft.com/office/powerpoint/2010/main" val="269296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Self-Injurious Behavior - Signs</a:t>
            </a:r>
          </a:p>
        </p:txBody>
      </p:sp>
      <p:sp>
        <p:nvSpPr>
          <p:cNvPr id="3" name="Content Placeholder 2"/>
          <p:cNvSpPr>
            <a:spLocks noGrp="1"/>
          </p:cNvSpPr>
          <p:nvPr>
            <p:ph idx="1"/>
          </p:nvPr>
        </p:nvSpPr>
        <p:spPr>
          <a:xfrm>
            <a:off x="818712" y="2074127"/>
            <a:ext cx="10554574" cy="4761571"/>
          </a:xfrm>
        </p:spPr>
        <p:txBody>
          <a:bodyPr>
            <a:noAutofit/>
          </a:bodyPr>
          <a:lstStyle/>
          <a:p>
            <a:r>
              <a:rPr lang="en-US" sz="2400" dirty="0"/>
              <a:t>Scars, often in patterns</a:t>
            </a:r>
          </a:p>
          <a:p>
            <a:r>
              <a:rPr lang="en-US" sz="2400" dirty="0"/>
              <a:t>Fresh cuts, scratches, bruises, bite marks or other wounds</a:t>
            </a:r>
          </a:p>
          <a:p>
            <a:r>
              <a:rPr lang="en-US" sz="2400" dirty="0"/>
              <a:t>Excessive rubbing of an area to create a burn</a:t>
            </a:r>
          </a:p>
          <a:p>
            <a:r>
              <a:rPr lang="en-US" sz="2400" dirty="0"/>
              <a:t>Keeping sharp objects on hand</a:t>
            </a:r>
          </a:p>
          <a:p>
            <a:r>
              <a:rPr lang="en-US" sz="2400" dirty="0"/>
              <a:t>Wearing long sleeves or long pants, even in hot weather</a:t>
            </a:r>
          </a:p>
          <a:p>
            <a:r>
              <a:rPr lang="en-US" sz="2400" dirty="0"/>
              <a:t>Frequent reports of accidental injury</a:t>
            </a:r>
          </a:p>
          <a:p>
            <a:r>
              <a:rPr lang="en-US" sz="2400" dirty="0"/>
              <a:t>Difficulties in interpersonal relationships</a:t>
            </a:r>
          </a:p>
          <a:p>
            <a:r>
              <a:rPr lang="en-US" sz="2400" dirty="0"/>
              <a:t>Behavioral and emotional instability, impulsivity and unpredictability</a:t>
            </a:r>
          </a:p>
          <a:p>
            <a:r>
              <a:rPr lang="en-US" sz="2400" dirty="0"/>
              <a:t>Statements of helplessness, hopelessness or worthlessness</a:t>
            </a:r>
          </a:p>
        </p:txBody>
      </p:sp>
    </p:spTree>
    <p:extLst>
      <p:ext uri="{BB962C8B-B14F-4D97-AF65-F5344CB8AC3E}">
        <p14:creationId xmlns:p14="http://schemas.microsoft.com/office/powerpoint/2010/main" val="3059870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Mental Illness </a:t>
            </a:r>
            <a:r>
              <a:rPr lang="mr-IN" dirty="0"/>
              <a:t>–</a:t>
            </a:r>
            <a:r>
              <a:rPr lang="en-US" dirty="0"/>
              <a:t> Defined in Illinois</a:t>
            </a:r>
            <a:br>
              <a:rPr lang="en-US" dirty="0"/>
            </a:br>
            <a:r>
              <a:rPr lang="en-US" sz="2600" dirty="0"/>
              <a:t>(405 ILCS 5/) Mental Health and Developmental Disabilities Code</a:t>
            </a:r>
          </a:p>
        </p:txBody>
      </p:sp>
      <p:sp>
        <p:nvSpPr>
          <p:cNvPr id="3" name="Content Placeholder 2"/>
          <p:cNvSpPr>
            <a:spLocks noGrp="1"/>
          </p:cNvSpPr>
          <p:nvPr>
            <p:ph idx="1"/>
          </p:nvPr>
        </p:nvSpPr>
        <p:spPr/>
        <p:txBody>
          <a:bodyPr>
            <a:normAutofit/>
          </a:bodyPr>
          <a:lstStyle/>
          <a:p>
            <a:pPr marL="0" indent="0">
              <a:buNone/>
            </a:pPr>
            <a:r>
              <a:rPr lang="en-US" sz="2400" dirty="0"/>
              <a:t>Sec. 1-129. </a:t>
            </a:r>
            <a:r>
              <a:rPr lang="en-US" sz="2400" b="1" dirty="0"/>
              <a:t>Mental illness</a:t>
            </a:r>
            <a:r>
              <a:rPr lang="en-US" sz="2400" dirty="0"/>
              <a:t>. "Mental illness" means a mental, or emotional disorder that substantially </a:t>
            </a:r>
            <a:r>
              <a:rPr lang="en-US" sz="2400" b="1" dirty="0"/>
              <a:t>impairs a person's thought, perception of reality, emotional process, judgment, behavior, or ability to cope with the ordinary demands of life, </a:t>
            </a:r>
            <a:r>
              <a:rPr lang="en-US" sz="2400" dirty="0"/>
              <a:t>but does not include a developmental disability, dementia or Alzheimer's disease absent psychosis, a substance abuse disorder, or an abnormality manifested only by repeated criminal or otherwise antisocial conduct. </a:t>
            </a:r>
            <a:br>
              <a:rPr lang="en-US" sz="2400" dirty="0"/>
            </a:br>
            <a:r>
              <a:rPr lang="en-US" sz="2400" dirty="0"/>
              <a:t>(Source: P.A. 93-573, eff. 8-21-03.) </a:t>
            </a:r>
          </a:p>
        </p:txBody>
      </p:sp>
    </p:spTree>
    <p:extLst>
      <p:ext uri="{BB962C8B-B14F-4D97-AF65-F5344CB8AC3E}">
        <p14:creationId xmlns:p14="http://schemas.microsoft.com/office/powerpoint/2010/main" val="843971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a:t>
            </a:r>
          </a:p>
        </p:txBody>
      </p:sp>
      <p:sp>
        <p:nvSpPr>
          <p:cNvPr id="3" name="Content Placeholder 2"/>
          <p:cNvSpPr>
            <a:spLocks noGrp="1"/>
          </p:cNvSpPr>
          <p:nvPr>
            <p:ph idx="1"/>
          </p:nvPr>
        </p:nvSpPr>
        <p:spPr/>
        <p:txBody>
          <a:bodyPr>
            <a:normAutofit/>
          </a:bodyPr>
          <a:lstStyle/>
          <a:p>
            <a:r>
              <a:rPr lang="en-US" sz="2400" dirty="0"/>
              <a:t>Schizophrenia</a:t>
            </a:r>
          </a:p>
          <a:p>
            <a:endParaRPr lang="en-US" sz="2400" dirty="0"/>
          </a:p>
          <a:p>
            <a:r>
              <a:rPr lang="en-US" sz="2400" dirty="0"/>
              <a:t>Psychotic Disorders</a:t>
            </a:r>
          </a:p>
          <a:p>
            <a:endParaRPr lang="en-US" sz="2400" dirty="0"/>
          </a:p>
          <a:p>
            <a:r>
              <a:rPr lang="en-US" sz="2400" dirty="0"/>
              <a:t>Drug-induced Psychosis</a:t>
            </a:r>
            <a:endParaRPr lang="en-US" altLang="en-US" sz="2400" dirty="0"/>
          </a:p>
        </p:txBody>
      </p:sp>
      <p:pic>
        <p:nvPicPr>
          <p:cNvPr id="4" name="Picture 3">
            <a:extLst>
              <a:ext uri="{FF2B5EF4-FFF2-40B4-BE49-F238E27FC236}">
                <a16:creationId xmlns:a16="http://schemas.microsoft.com/office/drawing/2014/main" id="{37576BF8-9E61-ED43-BE4E-5A704F740719}"/>
              </a:ext>
            </a:extLst>
          </p:cNvPr>
          <p:cNvPicPr>
            <a:picLocks noChangeAspect="1"/>
          </p:cNvPicPr>
          <p:nvPr/>
        </p:nvPicPr>
        <p:blipFill>
          <a:blip r:embed="rId2"/>
          <a:stretch>
            <a:fillRect/>
          </a:stretch>
        </p:blipFill>
        <p:spPr>
          <a:xfrm>
            <a:off x="6420788" y="2510387"/>
            <a:ext cx="4809057" cy="3060309"/>
          </a:xfrm>
          <a:prstGeom prst="rect">
            <a:avLst/>
          </a:prstGeom>
        </p:spPr>
      </p:pic>
    </p:spTree>
    <p:extLst>
      <p:ext uri="{BB962C8B-B14F-4D97-AF65-F5344CB8AC3E}">
        <p14:creationId xmlns:p14="http://schemas.microsoft.com/office/powerpoint/2010/main" val="442681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 Schizophrenia</a:t>
            </a:r>
          </a:p>
        </p:txBody>
      </p:sp>
      <p:sp>
        <p:nvSpPr>
          <p:cNvPr id="3" name="Content Placeholder 2"/>
          <p:cNvSpPr>
            <a:spLocks noGrp="1"/>
          </p:cNvSpPr>
          <p:nvPr>
            <p:ph idx="1"/>
          </p:nvPr>
        </p:nvSpPr>
        <p:spPr/>
        <p:txBody>
          <a:bodyPr>
            <a:normAutofit/>
          </a:bodyPr>
          <a:lstStyle/>
          <a:p>
            <a:r>
              <a:rPr lang="en-US" altLang="en-US" sz="2400" dirty="0"/>
              <a:t>A chronic and severe mental disorder that affects how a person thinks, feels, and behaves. People with schizophrenia may seem like they have lost touch with reality.</a:t>
            </a:r>
          </a:p>
          <a:p>
            <a:r>
              <a:rPr lang="en-US" altLang="en-US" sz="2400" dirty="0"/>
              <a:t>Symptoms usually start between ages 16 and 30. In rare cases, children have schizophrenia </a:t>
            </a:r>
          </a:p>
          <a:p>
            <a:r>
              <a:rPr lang="en-US" altLang="en-US" sz="2400" dirty="0"/>
              <a:t>Positive, Negative and Cognitive Symptoms </a:t>
            </a:r>
          </a:p>
        </p:txBody>
      </p:sp>
    </p:spTree>
    <p:extLst>
      <p:ext uri="{BB962C8B-B14F-4D97-AF65-F5344CB8AC3E}">
        <p14:creationId xmlns:p14="http://schemas.microsoft.com/office/powerpoint/2010/main" val="3402327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 Schizophrenia</a:t>
            </a:r>
          </a:p>
        </p:txBody>
      </p:sp>
      <p:sp>
        <p:nvSpPr>
          <p:cNvPr id="3" name="Content Placeholder 2"/>
          <p:cNvSpPr>
            <a:spLocks noGrp="1"/>
          </p:cNvSpPr>
          <p:nvPr>
            <p:ph idx="1"/>
          </p:nvPr>
        </p:nvSpPr>
        <p:spPr>
          <a:xfrm>
            <a:off x="809999" y="2366666"/>
            <a:ext cx="10554574" cy="4226639"/>
          </a:xfrm>
        </p:spPr>
        <p:txBody>
          <a:bodyPr>
            <a:normAutofit/>
          </a:bodyPr>
          <a:lstStyle/>
          <a:p>
            <a:pPr marL="0" indent="0">
              <a:buNone/>
            </a:pPr>
            <a:r>
              <a:rPr lang="en-US" altLang="en-US" sz="2400" b="1" dirty="0"/>
              <a:t>Positive Symptoms </a:t>
            </a:r>
            <a:r>
              <a:rPr lang="mr-IN" altLang="en-US" sz="2400" b="1" dirty="0"/>
              <a:t>–</a:t>
            </a:r>
            <a:r>
              <a:rPr lang="en-US" altLang="en-US" sz="2400" b="1" dirty="0"/>
              <a:t> </a:t>
            </a:r>
            <a:r>
              <a:rPr lang="en-US" sz="2400" dirty="0"/>
              <a:t>psychotic behaviors not generally seen in healthy people. People with positive symptoms may “lose touch” with some aspects of reality.</a:t>
            </a:r>
          </a:p>
          <a:p>
            <a:pPr marL="0" indent="0">
              <a:buNone/>
            </a:pPr>
            <a:endParaRPr lang="en-US" altLang="en-US" sz="2400" b="1" dirty="0">
              <a:solidFill>
                <a:schemeClr val="accent1"/>
              </a:solidFill>
            </a:endParaRPr>
          </a:p>
          <a:p>
            <a:r>
              <a:rPr lang="en-US" altLang="en-US" sz="2400" dirty="0"/>
              <a:t>Hallucinations </a:t>
            </a:r>
            <a:r>
              <a:rPr lang="mr-IN" altLang="en-US" sz="2400" dirty="0"/>
              <a:t>–</a:t>
            </a:r>
            <a:r>
              <a:rPr lang="en-US" altLang="en-US" sz="2400" dirty="0"/>
              <a:t> False Sensory Perceptions</a:t>
            </a:r>
          </a:p>
          <a:p>
            <a:pPr lvl="1">
              <a:lnSpc>
                <a:spcPct val="90000"/>
              </a:lnSpc>
              <a:spcAft>
                <a:spcPts val="0"/>
              </a:spcAft>
              <a:buFont typeface="Arial" panose="020B0604020202020204" pitchFamily="34" charset="0"/>
              <a:buChar char="–"/>
              <a:defRPr/>
            </a:pPr>
            <a:r>
              <a:rPr lang="en-US" sz="2400" dirty="0">
                <a:ea typeface="ＭＳ Ｐゴシック" pitchFamily="34" charset="-128"/>
              </a:rPr>
              <a:t>Auditory (most common)</a:t>
            </a:r>
          </a:p>
          <a:p>
            <a:pPr lvl="1">
              <a:lnSpc>
                <a:spcPct val="90000"/>
              </a:lnSpc>
              <a:spcAft>
                <a:spcPts val="0"/>
              </a:spcAft>
              <a:buFont typeface="Arial" panose="020B0604020202020204" pitchFamily="34" charset="0"/>
              <a:buChar char="–"/>
              <a:defRPr/>
            </a:pPr>
            <a:r>
              <a:rPr lang="en-US" sz="2400" dirty="0">
                <a:ea typeface="ＭＳ Ｐゴシック" pitchFamily="34" charset="-128"/>
              </a:rPr>
              <a:t>Visual</a:t>
            </a:r>
          </a:p>
          <a:p>
            <a:pPr lvl="1">
              <a:lnSpc>
                <a:spcPct val="90000"/>
              </a:lnSpc>
              <a:spcAft>
                <a:spcPts val="0"/>
              </a:spcAft>
              <a:buFont typeface="Arial" panose="020B0604020202020204" pitchFamily="34" charset="0"/>
              <a:buChar char="–"/>
              <a:defRPr/>
            </a:pPr>
            <a:r>
              <a:rPr lang="en-US" sz="2400" dirty="0">
                <a:ea typeface="ＭＳ Ｐゴシック" pitchFamily="34" charset="-128"/>
              </a:rPr>
              <a:t>Tactile</a:t>
            </a:r>
          </a:p>
          <a:p>
            <a:pPr lvl="1">
              <a:lnSpc>
                <a:spcPct val="90000"/>
              </a:lnSpc>
              <a:spcAft>
                <a:spcPts val="0"/>
              </a:spcAft>
              <a:buFont typeface="Arial" panose="020B0604020202020204" pitchFamily="34" charset="0"/>
              <a:buChar char="–"/>
              <a:defRPr/>
            </a:pPr>
            <a:r>
              <a:rPr lang="en-US" sz="2400" dirty="0">
                <a:ea typeface="ＭＳ Ｐゴシック" pitchFamily="34" charset="-128"/>
              </a:rPr>
              <a:t>Olfactory</a:t>
            </a:r>
          </a:p>
          <a:p>
            <a:pPr lvl="1">
              <a:lnSpc>
                <a:spcPct val="90000"/>
              </a:lnSpc>
              <a:spcAft>
                <a:spcPts val="0"/>
              </a:spcAft>
              <a:buFont typeface="Arial" panose="020B0604020202020204" pitchFamily="34" charset="0"/>
              <a:buChar char="–"/>
              <a:defRPr/>
            </a:pPr>
            <a:r>
              <a:rPr lang="en-US" sz="2400" dirty="0">
                <a:ea typeface="ＭＳ Ｐゴシック" pitchFamily="34" charset="-128"/>
              </a:rPr>
              <a:t>Gustatory </a:t>
            </a:r>
          </a:p>
        </p:txBody>
      </p:sp>
    </p:spTree>
    <p:extLst>
      <p:ext uri="{BB962C8B-B14F-4D97-AF65-F5344CB8AC3E}">
        <p14:creationId xmlns:p14="http://schemas.microsoft.com/office/powerpoint/2010/main" val="353066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Hallucinations</a:t>
            </a:r>
          </a:p>
        </p:txBody>
      </p:sp>
      <p:sp>
        <p:nvSpPr>
          <p:cNvPr id="3" name="Content Placeholder 2"/>
          <p:cNvSpPr>
            <a:spLocks noGrp="1"/>
          </p:cNvSpPr>
          <p:nvPr>
            <p:ph idx="1"/>
          </p:nvPr>
        </p:nvSpPr>
        <p:spPr>
          <a:xfrm>
            <a:off x="818712" y="2222287"/>
            <a:ext cx="6881499" cy="4371018"/>
          </a:xfrm>
        </p:spPr>
        <p:txBody>
          <a:bodyPr>
            <a:noAutofit/>
          </a:bodyPr>
          <a:lstStyle/>
          <a:p>
            <a:pPr>
              <a:lnSpc>
                <a:spcPct val="90000"/>
              </a:lnSpc>
            </a:pPr>
            <a:r>
              <a:rPr lang="en-US" altLang="en-US" sz="2400" dirty="0"/>
              <a:t>SYMPTOM </a:t>
            </a:r>
            <a:r>
              <a:rPr lang="mr-IN" altLang="en-US" sz="2400" dirty="0"/>
              <a:t>–</a:t>
            </a:r>
            <a:r>
              <a:rPr lang="en-US" altLang="en-US" sz="2400" dirty="0"/>
              <a:t> Not an illness</a:t>
            </a:r>
          </a:p>
          <a:p>
            <a:pPr>
              <a:lnSpc>
                <a:spcPct val="90000"/>
              </a:lnSpc>
            </a:pPr>
            <a:r>
              <a:rPr lang="en-US" altLang="en-US" sz="2400" dirty="0"/>
              <a:t>Hallucinations can result from other illnesses or events that are traumatic to the brain.</a:t>
            </a:r>
          </a:p>
          <a:p>
            <a:pPr>
              <a:lnSpc>
                <a:spcPct val="90000"/>
              </a:lnSpc>
              <a:buNone/>
            </a:pPr>
            <a:r>
              <a:rPr lang="en-US" altLang="en-US" sz="2400" dirty="0"/>
              <a:t>		Intoxication</a:t>
            </a:r>
          </a:p>
          <a:p>
            <a:pPr>
              <a:lnSpc>
                <a:spcPct val="90000"/>
              </a:lnSpc>
              <a:buNone/>
            </a:pPr>
            <a:r>
              <a:rPr lang="en-US" altLang="en-US" sz="2400" dirty="0"/>
              <a:t>		Injury or illness (stroke, encephalitis)</a:t>
            </a:r>
          </a:p>
          <a:p>
            <a:pPr>
              <a:lnSpc>
                <a:spcPct val="90000"/>
              </a:lnSpc>
              <a:buNone/>
            </a:pPr>
            <a:r>
              <a:rPr lang="en-US" altLang="en-US" sz="2400" dirty="0"/>
              <a:t>		Oxygen (too much or too little)</a:t>
            </a:r>
          </a:p>
          <a:p>
            <a:pPr>
              <a:lnSpc>
                <a:spcPct val="90000"/>
              </a:lnSpc>
              <a:buNone/>
            </a:pPr>
            <a:r>
              <a:rPr lang="en-US" altLang="en-US" sz="2400" dirty="0"/>
              <a:t>		Alteration in physical status</a:t>
            </a:r>
          </a:p>
          <a:p>
            <a:pPr>
              <a:lnSpc>
                <a:spcPct val="90000"/>
              </a:lnSpc>
              <a:buNone/>
            </a:pPr>
            <a:r>
              <a:rPr lang="en-US" altLang="en-US" sz="2400" dirty="0"/>
              <a:t>		Trauma or shock (auto accident, robbery)</a:t>
            </a:r>
          </a:p>
          <a:p>
            <a:pPr>
              <a:lnSpc>
                <a:spcPct val="90000"/>
              </a:lnSpc>
              <a:buNone/>
            </a:pPr>
            <a:r>
              <a:rPr lang="en-US" altLang="en-US" sz="2400" dirty="0"/>
              <a:t>		Mental Illness</a:t>
            </a:r>
          </a:p>
        </p:txBody>
      </p:sp>
      <p:pic>
        <p:nvPicPr>
          <p:cNvPr id="4" name="Picture 3">
            <a:extLst>
              <a:ext uri="{FF2B5EF4-FFF2-40B4-BE49-F238E27FC236}">
                <a16:creationId xmlns:a16="http://schemas.microsoft.com/office/drawing/2014/main" id="{3F44898F-21D0-F34D-B302-D4D3971711CF}"/>
              </a:ext>
            </a:extLst>
          </p:cNvPr>
          <p:cNvPicPr>
            <a:picLocks noChangeAspect="1"/>
          </p:cNvPicPr>
          <p:nvPr/>
        </p:nvPicPr>
        <p:blipFill>
          <a:blip r:embed="rId2"/>
          <a:stretch>
            <a:fillRect/>
          </a:stretch>
        </p:blipFill>
        <p:spPr>
          <a:xfrm>
            <a:off x="7700211" y="2659206"/>
            <a:ext cx="4241799" cy="2875275"/>
          </a:xfrm>
          <a:prstGeom prst="rect">
            <a:avLst/>
          </a:prstGeom>
        </p:spPr>
      </p:pic>
    </p:spTree>
    <p:extLst>
      <p:ext uri="{BB962C8B-B14F-4D97-AF65-F5344CB8AC3E}">
        <p14:creationId xmlns:p14="http://schemas.microsoft.com/office/powerpoint/2010/main" val="4157556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109285" cy="970450"/>
          </a:xfrm>
        </p:spPr>
        <p:txBody>
          <a:bodyPr/>
          <a:lstStyle/>
          <a:p>
            <a:r>
              <a:rPr lang="en-US"/>
              <a:t>Thought/Psychotic Disorders - Schizophrenia</a:t>
            </a:r>
            <a:endParaRPr lang="en-US" dirty="0"/>
          </a:p>
        </p:txBody>
      </p:sp>
      <p:sp>
        <p:nvSpPr>
          <p:cNvPr id="3" name="Content Placeholder 2"/>
          <p:cNvSpPr>
            <a:spLocks noGrp="1"/>
          </p:cNvSpPr>
          <p:nvPr>
            <p:ph idx="1"/>
          </p:nvPr>
        </p:nvSpPr>
        <p:spPr>
          <a:xfrm>
            <a:off x="818712" y="2222287"/>
            <a:ext cx="10554574" cy="4499355"/>
          </a:xfrm>
        </p:spPr>
        <p:txBody>
          <a:bodyPr>
            <a:normAutofit/>
          </a:bodyPr>
          <a:lstStyle/>
          <a:p>
            <a:pPr marL="0" indent="0">
              <a:buNone/>
            </a:pPr>
            <a:r>
              <a:rPr lang="en-US" altLang="en-US" sz="2400" b="1" dirty="0"/>
              <a:t>Positive Symptoms continued</a:t>
            </a:r>
          </a:p>
          <a:p>
            <a:endParaRPr lang="en-US" sz="900" dirty="0">
              <a:solidFill>
                <a:schemeClr val="accent1"/>
              </a:solidFill>
            </a:endParaRPr>
          </a:p>
          <a:p>
            <a:r>
              <a:rPr lang="en-US" sz="2400" dirty="0"/>
              <a:t>Delusions: Fixed False Beliefs</a:t>
            </a:r>
          </a:p>
          <a:p>
            <a:pPr lvl="1">
              <a:lnSpc>
                <a:spcPct val="90000"/>
              </a:lnSpc>
              <a:spcAft>
                <a:spcPts val="0"/>
              </a:spcAft>
              <a:buFont typeface="Arial" panose="020B0604020202020204" pitchFamily="34" charset="0"/>
              <a:buChar char="–"/>
              <a:defRPr/>
            </a:pPr>
            <a:r>
              <a:rPr lang="en-US" sz="2400" dirty="0">
                <a:ea typeface="ＭＳ Ｐゴシック" pitchFamily="34" charset="-128"/>
              </a:rPr>
              <a:t>Persecutory: one will be harmed by individual or organization</a:t>
            </a:r>
          </a:p>
          <a:p>
            <a:pPr lvl="1">
              <a:lnSpc>
                <a:spcPct val="90000"/>
              </a:lnSpc>
              <a:spcAft>
                <a:spcPts val="0"/>
              </a:spcAft>
              <a:buFont typeface="Arial" panose="020B0604020202020204" pitchFamily="34" charset="0"/>
              <a:buChar char="–"/>
              <a:defRPr/>
            </a:pPr>
            <a:r>
              <a:rPr lang="en-US" sz="2400" dirty="0">
                <a:ea typeface="ＭＳ Ｐゴシック" pitchFamily="34" charset="-128"/>
              </a:rPr>
              <a:t>Referential: Environmental cues are being directed to the individual (</a:t>
            </a:r>
            <a:r>
              <a:rPr lang="en-US" sz="2400" dirty="0" err="1">
                <a:ea typeface="ＭＳ Ｐゴシック" pitchFamily="34" charset="-128"/>
              </a:rPr>
              <a:t>tv</a:t>
            </a:r>
            <a:r>
              <a:rPr lang="en-US" sz="2400" dirty="0">
                <a:ea typeface="ＭＳ Ｐゴシック" pitchFamily="34" charset="-128"/>
              </a:rPr>
              <a:t>/radio)</a:t>
            </a:r>
          </a:p>
          <a:p>
            <a:pPr lvl="1">
              <a:lnSpc>
                <a:spcPct val="90000"/>
              </a:lnSpc>
              <a:spcAft>
                <a:spcPts val="0"/>
              </a:spcAft>
              <a:buFont typeface="Arial" panose="020B0604020202020204" pitchFamily="34" charset="0"/>
              <a:buChar char="–"/>
              <a:defRPr/>
            </a:pPr>
            <a:r>
              <a:rPr lang="en-US" sz="2400" dirty="0">
                <a:ea typeface="ＭＳ Ｐゴシック" pitchFamily="34" charset="-128"/>
              </a:rPr>
              <a:t>Grandiose: Belief they have exceptional abilities, wealth, fame</a:t>
            </a:r>
          </a:p>
          <a:p>
            <a:pPr lvl="1">
              <a:lnSpc>
                <a:spcPct val="90000"/>
              </a:lnSpc>
              <a:spcAft>
                <a:spcPts val="0"/>
              </a:spcAft>
              <a:buFont typeface="Arial" panose="020B0604020202020204" pitchFamily="34" charset="0"/>
              <a:buChar char="–"/>
              <a:defRPr/>
            </a:pPr>
            <a:r>
              <a:rPr lang="en-US" sz="2400" dirty="0">
                <a:ea typeface="ＭＳ Ｐゴシック" pitchFamily="34" charset="-128"/>
              </a:rPr>
              <a:t>Nihilistic: Conviction a major catastrophe will occur</a:t>
            </a:r>
          </a:p>
          <a:p>
            <a:pPr lvl="1">
              <a:lnSpc>
                <a:spcPct val="90000"/>
              </a:lnSpc>
              <a:spcAft>
                <a:spcPts val="0"/>
              </a:spcAft>
              <a:buFont typeface="Arial" panose="020B0604020202020204" pitchFamily="34" charset="0"/>
              <a:buChar char="–"/>
              <a:defRPr/>
            </a:pPr>
            <a:r>
              <a:rPr lang="en-US" sz="2400" dirty="0">
                <a:ea typeface="ＭＳ Ｐゴシック" pitchFamily="34" charset="-128"/>
              </a:rPr>
              <a:t>Bizarre: Thought insertion, thought withdrawal, control of others</a:t>
            </a:r>
            <a:endParaRPr lang="en-US" sz="2400" dirty="0"/>
          </a:p>
          <a:p>
            <a:r>
              <a:rPr lang="en-US" altLang="en-US" sz="2400" dirty="0"/>
              <a:t>Thought Disorders (unusual or dysfunctional ways of thinking)</a:t>
            </a:r>
          </a:p>
        </p:txBody>
      </p:sp>
    </p:spTree>
    <p:extLst>
      <p:ext uri="{BB962C8B-B14F-4D97-AF65-F5344CB8AC3E}">
        <p14:creationId xmlns:p14="http://schemas.microsoft.com/office/powerpoint/2010/main" val="2349150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 Schizophrenia</a:t>
            </a:r>
          </a:p>
        </p:txBody>
      </p:sp>
      <p:sp>
        <p:nvSpPr>
          <p:cNvPr id="3" name="Content Placeholder 2"/>
          <p:cNvSpPr>
            <a:spLocks noGrp="1"/>
          </p:cNvSpPr>
          <p:nvPr>
            <p:ph idx="1"/>
          </p:nvPr>
        </p:nvSpPr>
        <p:spPr/>
        <p:txBody>
          <a:bodyPr>
            <a:normAutofit/>
          </a:bodyPr>
          <a:lstStyle/>
          <a:p>
            <a:pPr marL="0" indent="0">
              <a:buNone/>
            </a:pPr>
            <a:r>
              <a:rPr lang="en-US" altLang="en-US" sz="2400" b="1" dirty="0"/>
              <a:t>Negative Symptoms - </a:t>
            </a:r>
            <a:r>
              <a:rPr lang="en-US" sz="2400" dirty="0"/>
              <a:t>disruptions to normal emotions and behaviors</a:t>
            </a:r>
            <a:endParaRPr lang="en-US" altLang="en-US" sz="2400" b="1" dirty="0">
              <a:solidFill>
                <a:schemeClr val="accent1"/>
              </a:solidFill>
            </a:endParaRPr>
          </a:p>
          <a:p>
            <a:r>
              <a:rPr lang="en-US" sz="2400" dirty="0"/>
              <a:t>“Flat affect” (reduced expression of emotions via facial expression or voice tone)</a:t>
            </a:r>
          </a:p>
          <a:p>
            <a:r>
              <a:rPr lang="en-US" altLang="en-US" sz="2400" dirty="0"/>
              <a:t>Difficulty beginning and sustaining activities</a:t>
            </a:r>
          </a:p>
          <a:p>
            <a:r>
              <a:rPr lang="en-US" altLang="en-US" sz="2400" dirty="0"/>
              <a:t>Reduced speaking</a:t>
            </a:r>
          </a:p>
          <a:p>
            <a:r>
              <a:rPr lang="en-US" sz="2400" b="1" dirty="0" err="1"/>
              <a:t>Anosognosia</a:t>
            </a:r>
            <a:r>
              <a:rPr lang="en-US" sz="2400" dirty="0"/>
              <a:t> </a:t>
            </a:r>
            <a:endParaRPr lang="en-US" altLang="en-US" sz="2400" dirty="0"/>
          </a:p>
        </p:txBody>
      </p:sp>
    </p:spTree>
    <p:extLst>
      <p:ext uri="{BB962C8B-B14F-4D97-AF65-F5344CB8AC3E}">
        <p14:creationId xmlns:p14="http://schemas.microsoft.com/office/powerpoint/2010/main" val="1172581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 Schizophrenia</a:t>
            </a:r>
          </a:p>
        </p:txBody>
      </p:sp>
      <p:sp>
        <p:nvSpPr>
          <p:cNvPr id="3" name="Content Placeholder 2"/>
          <p:cNvSpPr>
            <a:spLocks noGrp="1"/>
          </p:cNvSpPr>
          <p:nvPr>
            <p:ph idx="1"/>
          </p:nvPr>
        </p:nvSpPr>
        <p:spPr/>
        <p:txBody>
          <a:bodyPr>
            <a:normAutofit/>
          </a:bodyPr>
          <a:lstStyle/>
          <a:p>
            <a:pPr marL="0" indent="0">
              <a:buNone/>
            </a:pPr>
            <a:r>
              <a:rPr lang="en-US" altLang="en-US" sz="2400" b="1" dirty="0" err="1"/>
              <a:t>Anosognosia</a:t>
            </a:r>
            <a:r>
              <a:rPr lang="en-US" altLang="en-US" sz="2400" b="1" dirty="0">
                <a:solidFill>
                  <a:schemeClr val="accent1"/>
                </a:solidFill>
              </a:rPr>
              <a:t> </a:t>
            </a:r>
            <a:r>
              <a:rPr lang="en-US" sz="2400" dirty="0"/>
              <a:t>is a deficit of self-awareness, a condition in which a person with a disability seems unaware of its existence.</a:t>
            </a:r>
            <a:endParaRPr lang="en-US" altLang="en-US" sz="2400" dirty="0"/>
          </a:p>
          <a:p>
            <a:pPr lvl="1" fontAlgn="base"/>
            <a:r>
              <a:rPr lang="en-US" sz="2400" dirty="0"/>
              <a:t>Lack of insight into one’s illness​</a:t>
            </a:r>
          </a:p>
          <a:p>
            <a:pPr lvl="1" fontAlgn="base"/>
            <a:r>
              <a:rPr lang="en-US" sz="2400" dirty="0"/>
              <a:t>50% of people living with Schizophrenia​</a:t>
            </a:r>
          </a:p>
          <a:p>
            <a:pPr lvl="1" fontAlgn="base"/>
            <a:r>
              <a:rPr lang="en-US" sz="2400" dirty="0"/>
              <a:t>40% of people living with Bipolar Disorder​</a:t>
            </a:r>
          </a:p>
          <a:p>
            <a:pPr lvl="1" fontAlgn="base"/>
            <a:r>
              <a:rPr lang="en-US" sz="2400" dirty="0"/>
              <a:t>Raises incidence of non-adherence to medication​</a:t>
            </a:r>
          </a:p>
        </p:txBody>
      </p:sp>
    </p:spTree>
    <p:extLst>
      <p:ext uri="{BB962C8B-B14F-4D97-AF65-F5344CB8AC3E}">
        <p14:creationId xmlns:p14="http://schemas.microsoft.com/office/powerpoint/2010/main" val="803358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 Schizophrenia</a:t>
            </a:r>
          </a:p>
        </p:txBody>
      </p:sp>
      <p:sp>
        <p:nvSpPr>
          <p:cNvPr id="3" name="Content Placeholder 2"/>
          <p:cNvSpPr>
            <a:spLocks noGrp="1"/>
          </p:cNvSpPr>
          <p:nvPr>
            <p:ph idx="1"/>
          </p:nvPr>
        </p:nvSpPr>
        <p:spPr/>
        <p:txBody>
          <a:bodyPr>
            <a:normAutofit/>
          </a:bodyPr>
          <a:lstStyle/>
          <a:p>
            <a:pPr marL="0" indent="0">
              <a:buNone/>
            </a:pPr>
            <a:r>
              <a:rPr lang="en-US" altLang="en-US" sz="2400" b="1" dirty="0"/>
              <a:t>Cognitive Symptoms - </a:t>
            </a:r>
            <a:r>
              <a:rPr lang="en-US" sz="2400" dirty="0"/>
              <a:t>changes in memory or other aspects of thinking</a:t>
            </a:r>
            <a:endParaRPr lang="en-US" altLang="en-US" sz="2400" b="1" dirty="0">
              <a:solidFill>
                <a:schemeClr val="accent1"/>
              </a:solidFill>
            </a:endParaRPr>
          </a:p>
          <a:p>
            <a:endParaRPr lang="en-US" altLang="en-US" sz="2400" dirty="0"/>
          </a:p>
          <a:p>
            <a:r>
              <a:rPr lang="en-US" sz="2400" dirty="0"/>
              <a:t>Poor “executive functioning” (the ability to understand information and use it to make decisions)</a:t>
            </a:r>
          </a:p>
          <a:p>
            <a:r>
              <a:rPr lang="en-US" sz="2400" dirty="0"/>
              <a:t>Trouble focusing or paying attention</a:t>
            </a:r>
          </a:p>
          <a:p>
            <a:r>
              <a:rPr lang="en-US" sz="2400" dirty="0"/>
              <a:t>Problems with “working memory” (the ability to use information immediately after learning it)</a:t>
            </a:r>
          </a:p>
        </p:txBody>
      </p:sp>
    </p:spTree>
    <p:extLst>
      <p:ext uri="{BB962C8B-B14F-4D97-AF65-F5344CB8AC3E}">
        <p14:creationId xmlns:p14="http://schemas.microsoft.com/office/powerpoint/2010/main" val="2181990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9999" y="447188"/>
            <a:ext cx="11221579" cy="970450"/>
          </a:xfrm>
        </p:spPr>
        <p:txBody>
          <a:bodyPr/>
          <a:lstStyle/>
          <a:p>
            <a:r>
              <a:rPr lang="en-US" dirty="0"/>
              <a:t>Thought/Psychotic Disorders -Psychosis</a:t>
            </a:r>
          </a:p>
        </p:txBody>
      </p:sp>
      <p:sp>
        <p:nvSpPr>
          <p:cNvPr id="3" name="Content Placeholder 2"/>
          <p:cNvSpPr>
            <a:spLocks noGrp="1"/>
          </p:cNvSpPr>
          <p:nvPr>
            <p:ph idx="1"/>
          </p:nvPr>
        </p:nvSpPr>
        <p:spPr/>
        <p:txBody>
          <a:bodyPr>
            <a:normAutofit/>
          </a:bodyPr>
          <a:lstStyle/>
          <a:p>
            <a:pPr marL="0" indent="0" fontAlgn="base">
              <a:buNone/>
            </a:pPr>
            <a:r>
              <a:rPr lang="en-US" sz="2400" dirty="0"/>
              <a:t>How to deal with someone who may be psychotic:</a:t>
            </a:r>
          </a:p>
          <a:p>
            <a:pPr fontAlgn="base"/>
            <a:r>
              <a:rPr lang="en-US" sz="2400" dirty="0"/>
              <a:t>Do not try to argue out of delusional thinking</a:t>
            </a:r>
          </a:p>
          <a:p>
            <a:pPr fontAlgn="base"/>
            <a:r>
              <a:rPr lang="en-US" sz="2400" dirty="0"/>
              <a:t>Do not say “I hear voices too”</a:t>
            </a:r>
          </a:p>
          <a:p>
            <a:pPr fontAlgn="base"/>
            <a:r>
              <a:rPr lang="en-US" sz="2400" dirty="0"/>
              <a:t>Keep distance without sudden moves</a:t>
            </a:r>
          </a:p>
          <a:p>
            <a:pPr fontAlgn="base"/>
            <a:r>
              <a:rPr lang="en-US" sz="2400" dirty="0"/>
              <a:t>Display hands</a:t>
            </a:r>
          </a:p>
          <a:p>
            <a:pPr fontAlgn="base"/>
            <a:r>
              <a:rPr lang="en-US" sz="2400" dirty="0"/>
              <a:t>Announce intentions</a:t>
            </a:r>
          </a:p>
          <a:p>
            <a:pPr fontAlgn="base"/>
            <a:r>
              <a:rPr lang="en-US" sz="2400" dirty="0"/>
              <a:t>Maintain eye contact but do not stare/intimidate</a:t>
            </a:r>
          </a:p>
        </p:txBody>
      </p:sp>
    </p:spTree>
    <p:extLst>
      <p:ext uri="{BB962C8B-B14F-4D97-AF65-F5344CB8AC3E}">
        <p14:creationId xmlns:p14="http://schemas.microsoft.com/office/powerpoint/2010/main" val="2516793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a:xfrm>
            <a:off x="818712" y="2222288"/>
            <a:ext cx="10554574" cy="2999418"/>
          </a:xfrm>
        </p:spPr>
        <p:txBody>
          <a:bodyPr>
            <a:normAutofit/>
          </a:bodyPr>
          <a:lstStyle/>
          <a:p>
            <a:pPr fontAlgn="base"/>
            <a:r>
              <a:rPr lang="en-US" sz="2400" dirty="0"/>
              <a:t>Hospitalization stabilizes acute symptoms to reduce threat</a:t>
            </a:r>
          </a:p>
          <a:p>
            <a:pPr fontAlgn="base"/>
            <a:r>
              <a:rPr lang="en-US" sz="2400" dirty="0"/>
              <a:t>Focus of community treatment is integration</a:t>
            </a:r>
          </a:p>
          <a:p>
            <a:pPr fontAlgn="base"/>
            <a:r>
              <a:rPr lang="en-US" sz="2400" dirty="0"/>
              <a:t>Mental health code focuses on an individual’s rights</a:t>
            </a:r>
          </a:p>
          <a:p>
            <a:pPr fontAlgn="base"/>
            <a:r>
              <a:rPr lang="en-US" sz="2400" dirty="0"/>
              <a:t>Legal system is the system of last resort</a:t>
            </a:r>
          </a:p>
          <a:p>
            <a:pPr fontAlgn="base"/>
            <a:r>
              <a:rPr lang="en-US" sz="2400" dirty="0"/>
              <a:t>Criminalization of the mentally ill</a:t>
            </a:r>
          </a:p>
        </p:txBody>
      </p:sp>
    </p:spTree>
    <p:extLst>
      <p:ext uri="{BB962C8B-B14F-4D97-AF65-F5344CB8AC3E}">
        <p14:creationId xmlns:p14="http://schemas.microsoft.com/office/powerpoint/2010/main" val="1106344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019CD7-422E-774D-8006-42A3AA223F6C}"/>
              </a:ext>
            </a:extLst>
          </p:cNvPr>
          <p:cNvSpPr>
            <a:spLocks noGrp="1"/>
          </p:cNvSpPr>
          <p:nvPr>
            <p:ph type="title"/>
          </p:nvPr>
        </p:nvSpPr>
        <p:spPr/>
        <p:txBody>
          <a:bodyPr/>
          <a:lstStyle/>
          <a:p>
            <a:r>
              <a:rPr lang="en-US" dirty="0"/>
              <a:t>Mental Illness - Cause</a:t>
            </a:r>
          </a:p>
        </p:txBody>
      </p:sp>
      <p:sp>
        <p:nvSpPr>
          <p:cNvPr id="8" name="Content Placeholder 7">
            <a:extLst>
              <a:ext uri="{FF2B5EF4-FFF2-40B4-BE49-F238E27FC236}">
                <a16:creationId xmlns:a16="http://schemas.microsoft.com/office/drawing/2014/main" id="{5FD6C117-A3DE-3F42-8CDA-9A0B7ADF6758}"/>
              </a:ext>
            </a:extLst>
          </p:cNvPr>
          <p:cNvSpPr>
            <a:spLocks noGrp="1"/>
          </p:cNvSpPr>
          <p:nvPr>
            <p:ph idx="1"/>
          </p:nvPr>
        </p:nvSpPr>
        <p:spPr>
          <a:xfrm>
            <a:off x="818712" y="2222287"/>
            <a:ext cx="10554574" cy="4407113"/>
          </a:xfrm>
        </p:spPr>
        <p:txBody>
          <a:bodyPr>
            <a:normAutofit/>
          </a:bodyPr>
          <a:lstStyle/>
          <a:p>
            <a:r>
              <a:rPr lang="en-US" sz="2400" dirty="0"/>
              <a:t>Factors Attributed to the onset of symptoms</a:t>
            </a:r>
          </a:p>
          <a:p>
            <a:pPr lvl="1" indent="-182880">
              <a:spcAft>
                <a:spcPts val="0"/>
              </a:spcAft>
              <a:buFont typeface="Arial" panose="020B0604020202020204" pitchFamily="34" charset="0"/>
              <a:buChar char="•"/>
              <a:defRPr/>
            </a:pPr>
            <a:r>
              <a:rPr lang="en-US" sz="2400" dirty="0"/>
              <a:t>Genetics</a:t>
            </a:r>
          </a:p>
          <a:p>
            <a:pPr lvl="1" indent="-182880">
              <a:spcAft>
                <a:spcPts val="0"/>
              </a:spcAft>
              <a:buFont typeface="Arial" panose="020B0604020202020204" pitchFamily="34" charset="0"/>
              <a:buChar char="•"/>
              <a:defRPr/>
            </a:pPr>
            <a:r>
              <a:rPr lang="en-US" sz="2400" dirty="0"/>
              <a:t>Brain chemistry imbalance</a:t>
            </a:r>
          </a:p>
          <a:p>
            <a:pPr lvl="1" indent="-182880">
              <a:spcAft>
                <a:spcPts val="0"/>
              </a:spcAft>
              <a:buFont typeface="Arial" panose="020B0604020202020204" pitchFamily="34" charset="0"/>
              <a:buChar char="•"/>
              <a:defRPr/>
            </a:pPr>
            <a:r>
              <a:rPr lang="en-US" sz="2400" dirty="0"/>
              <a:t>Environment: Home, Family, Community</a:t>
            </a:r>
          </a:p>
          <a:p>
            <a:pPr lvl="1" indent="-182880">
              <a:spcAft>
                <a:spcPts val="0"/>
              </a:spcAft>
              <a:buFont typeface="Arial" panose="020B0604020202020204" pitchFamily="34" charset="0"/>
              <a:buChar char="•"/>
              <a:defRPr/>
            </a:pPr>
            <a:r>
              <a:rPr lang="en-US" sz="2400" dirty="0"/>
              <a:t>Excessive stress </a:t>
            </a:r>
          </a:p>
          <a:p>
            <a:pPr lvl="1" indent="-182880">
              <a:spcAft>
                <a:spcPts val="0"/>
              </a:spcAft>
              <a:buFont typeface="Arial" panose="020B0604020202020204" pitchFamily="34" charset="0"/>
              <a:buChar char="•"/>
              <a:defRPr/>
            </a:pPr>
            <a:r>
              <a:rPr lang="en-US" sz="2400" dirty="0"/>
              <a:t>Head Injury</a:t>
            </a:r>
          </a:p>
          <a:p>
            <a:pPr lvl="1" indent="-182880">
              <a:spcAft>
                <a:spcPts val="0"/>
              </a:spcAft>
              <a:buFont typeface="Arial" panose="020B0604020202020204" pitchFamily="34" charset="0"/>
              <a:buChar char="•"/>
              <a:defRPr/>
            </a:pPr>
            <a:r>
              <a:rPr lang="en-US" sz="2400" dirty="0"/>
              <a:t>Substance Use /Abuse</a:t>
            </a:r>
          </a:p>
          <a:p>
            <a:pPr lvl="1" indent="-182880">
              <a:spcAft>
                <a:spcPts val="0"/>
              </a:spcAft>
              <a:buFont typeface="Arial" panose="020B0604020202020204" pitchFamily="34" charset="0"/>
              <a:buChar char="•"/>
              <a:defRPr/>
            </a:pPr>
            <a:r>
              <a:rPr lang="en-US" sz="2400" dirty="0"/>
              <a:t>Persistent exposure to trauma (alters the brain development and functioning)</a:t>
            </a:r>
          </a:p>
        </p:txBody>
      </p:sp>
    </p:spTree>
    <p:extLst>
      <p:ext uri="{BB962C8B-B14F-4D97-AF65-F5344CB8AC3E}">
        <p14:creationId xmlns:p14="http://schemas.microsoft.com/office/powerpoint/2010/main" val="3664580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078F-78A4-47D0-B541-D86409335353}"/>
              </a:ext>
            </a:extLst>
          </p:cNvPr>
          <p:cNvSpPr>
            <a:spLocks noGrp="1"/>
          </p:cNvSpPr>
          <p:nvPr>
            <p:ph type="title"/>
          </p:nvPr>
        </p:nvSpPr>
        <p:spPr/>
        <p:txBody>
          <a:bodyPr/>
          <a:lstStyle/>
          <a:p>
            <a:r>
              <a:rPr lang="en-US" altLang="en-US" sz="4400" dirty="0"/>
              <a:t>Communication Tip Reminders</a:t>
            </a:r>
            <a:endParaRPr lang="en-US" dirty="0"/>
          </a:p>
        </p:txBody>
      </p:sp>
      <p:sp>
        <p:nvSpPr>
          <p:cNvPr id="3" name="Content Placeholder 2">
            <a:extLst>
              <a:ext uri="{FF2B5EF4-FFF2-40B4-BE49-F238E27FC236}">
                <a16:creationId xmlns:a16="http://schemas.microsoft.com/office/drawing/2014/main" id="{9E163FEE-6356-4EFB-ADA5-F9A96DE9A98D}"/>
              </a:ext>
            </a:extLst>
          </p:cNvPr>
          <p:cNvSpPr>
            <a:spLocks noGrp="1"/>
          </p:cNvSpPr>
          <p:nvPr>
            <p:ph idx="1"/>
          </p:nvPr>
        </p:nvSpPr>
        <p:spPr/>
        <p:txBody>
          <a:bodyPr/>
          <a:lstStyle/>
          <a:p>
            <a:pPr marL="304800" indent="-304800">
              <a:spcBef>
                <a:spcPts val="700"/>
              </a:spcBef>
            </a:pPr>
            <a:r>
              <a:rPr lang="en-US" altLang="en-US" sz="2800" dirty="0"/>
              <a:t>Their adrenaline is skyrocketing</a:t>
            </a:r>
          </a:p>
          <a:p>
            <a:pPr marL="304800" indent="-304800">
              <a:spcBef>
                <a:spcPts val="700"/>
              </a:spcBef>
            </a:pPr>
            <a:r>
              <a:rPr lang="en-US" altLang="en-US" sz="2800" dirty="0"/>
              <a:t>The person may be terrified by his/her own feelings of loss of control</a:t>
            </a:r>
          </a:p>
          <a:p>
            <a:pPr marL="304800" indent="-304800">
              <a:spcBef>
                <a:spcPts val="700"/>
              </a:spcBef>
            </a:pPr>
            <a:r>
              <a:rPr lang="en-US" altLang="en-US" sz="2800" dirty="0"/>
              <a:t>They may act in bizarre, angry or hostile ways</a:t>
            </a:r>
          </a:p>
          <a:p>
            <a:pPr marL="304800" indent="-304800">
              <a:spcBef>
                <a:spcPts val="700"/>
              </a:spcBef>
            </a:pPr>
            <a:r>
              <a:rPr lang="en-US" altLang="en-US" sz="2800" dirty="0"/>
              <a:t>Actions are motivated by fear, anxiety &amp; insecurity</a:t>
            </a:r>
          </a:p>
          <a:p>
            <a:pPr marL="304800" indent="-304800">
              <a:spcBef>
                <a:spcPct val="0"/>
              </a:spcBef>
            </a:pPr>
            <a:r>
              <a:rPr lang="en-US" altLang="en-US" sz="2800" dirty="0"/>
              <a:t>They want to know how much trouble they are in</a:t>
            </a:r>
          </a:p>
          <a:p>
            <a:pPr marL="304800" indent="-304800">
              <a:spcBef>
                <a:spcPct val="0"/>
              </a:spcBef>
            </a:pPr>
            <a:r>
              <a:rPr lang="en-US" altLang="en-US" sz="2800" dirty="0"/>
              <a:t>They may be very confused</a:t>
            </a:r>
          </a:p>
          <a:p>
            <a:pPr marL="304800" indent="-304800">
              <a:spcBef>
                <a:spcPts val="700"/>
              </a:spcBef>
            </a:pPr>
            <a:r>
              <a:rPr lang="en-US" altLang="en-US" sz="2800" dirty="0"/>
              <a:t>Concern about what the neighbors might think</a:t>
            </a:r>
          </a:p>
          <a:p>
            <a:pPr marL="0" indent="0">
              <a:buNone/>
            </a:pPr>
            <a:endParaRPr lang="en-US" dirty="0"/>
          </a:p>
        </p:txBody>
      </p:sp>
    </p:spTree>
    <p:extLst>
      <p:ext uri="{BB962C8B-B14F-4D97-AF65-F5344CB8AC3E}">
        <p14:creationId xmlns:p14="http://schemas.microsoft.com/office/powerpoint/2010/main" val="720096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B53D-4403-4A40-B77D-CEB20DB2E019}"/>
              </a:ext>
            </a:extLst>
          </p:cNvPr>
          <p:cNvSpPr>
            <a:spLocks noGrp="1"/>
          </p:cNvSpPr>
          <p:nvPr>
            <p:ph type="title"/>
          </p:nvPr>
        </p:nvSpPr>
        <p:spPr/>
        <p:txBody>
          <a:bodyPr/>
          <a:lstStyle/>
          <a:p>
            <a:r>
              <a:rPr lang="en-US" altLang="en-US" sz="4400" dirty="0"/>
              <a:t>Build TRUST with Family Members</a:t>
            </a:r>
            <a:endParaRPr lang="en-US" dirty="0"/>
          </a:p>
        </p:txBody>
      </p:sp>
      <p:sp>
        <p:nvSpPr>
          <p:cNvPr id="3" name="Content Placeholder 2">
            <a:extLst>
              <a:ext uri="{FF2B5EF4-FFF2-40B4-BE49-F238E27FC236}">
                <a16:creationId xmlns:a16="http://schemas.microsoft.com/office/drawing/2014/main" id="{CA012037-1389-403E-8517-291CE8C29421}"/>
              </a:ext>
            </a:extLst>
          </p:cNvPr>
          <p:cNvSpPr>
            <a:spLocks noGrp="1"/>
          </p:cNvSpPr>
          <p:nvPr>
            <p:ph idx="1"/>
          </p:nvPr>
        </p:nvSpPr>
        <p:spPr/>
        <p:txBody>
          <a:bodyPr/>
          <a:lstStyle/>
          <a:p>
            <a:r>
              <a:rPr lang="en-US" altLang="en-US" sz="2800" dirty="0"/>
              <a:t>Has the person had positive or negative interactions with police in the past?</a:t>
            </a:r>
          </a:p>
          <a:p>
            <a:r>
              <a:rPr lang="en-US" altLang="en-US" sz="2800" dirty="0"/>
              <a:t>What has WORKED in the PAST?</a:t>
            </a:r>
          </a:p>
          <a:p>
            <a:r>
              <a:rPr lang="en-US" altLang="en-US" sz="2800" dirty="0"/>
              <a:t>Does the person take medication? – if so, have they stopped and for how long?</a:t>
            </a:r>
          </a:p>
          <a:p>
            <a:r>
              <a:rPr lang="en-US" altLang="en-US" sz="2800" dirty="0">
                <a:solidFill>
                  <a:schemeClr val="bg1"/>
                </a:solidFill>
              </a:rPr>
              <a:t>Is the person using any other substance(s)?</a:t>
            </a:r>
          </a:p>
          <a:p>
            <a:pPr marL="0" indent="0">
              <a:buNone/>
            </a:pPr>
            <a:endParaRPr lang="en-US" dirty="0"/>
          </a:p>
        </p:txBody>
      </p:sp>
    </p:spTree>
    <p:extLst>
      <p:ext uri="{BB962C8B-B14F-4D97-AF65-F5344CB8AC3E}">
        <p14:creationId xmlns:p14="http://schemas.microsoft.com/office/powerpoint/2010/main" val="3025322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AA28-61E8-224E-990F-CFDA9A7D034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4F6BB4C-200B-E147-9D95-D750FB1E2F5E}"/>
              </a:ext>
            </a:extLst>
          </p:cNvPr>
          <p:cNvSpPr>
            <a:spLocks noGrp="1"/>
          </p:cNvSpPr>
          <p:nvPr>
            <p:ph idx="1"/>
          </p:nvPr>
        </p:nvSpPr>
        <p:spPr>
          <a:xfrm>
            <a:off x="818712" y="2222287"/>
            <a:ext cx="10554574" cy="4467271"/>
          </a:xfrm>
        </p:spPr>
        <p:txBody>
          <a:bodyPr>
            <a:normAutofit fontScale="70000" lnSpcReduction="20000"/>
          </a:bodyPr>
          <a:lstStyle/>
          <a:p>
            <a:pPr marL="0" indent="0" algn="ctr">
              <a:spcAft>
                <a:spcPts val="0"/>
              </a:spcAft>
              <a:buNone/>
              <a:defRPr/>
            </a:pPr>
            <a:r>
              <a:rPr lang="en-US" sz="3000" b="1" dirty="0"/>
              <a:t>Do you have knowledge of services provided, </a:t>
            </a:r>
          </a:p>
          <a:p>
            <a:pPr marL="0" indent="0" algn="ctr">
              <a:spcAft>
                <a:spcPts val="0"/>
              </a:spcAft>
              <a:buNone/>
              <a:defRPr/>
            </a:pPr>
            <a:r>
              <a:rPr lang="en-US" sz="3000" b="1" dirty="0"/>
              <a:t>an address, phone number, or contact person?</a:t>
            </a:r>
          </a:p>
          <a:p>
            <a:pPr marL="0" indent="0">
              <a:spcAft>
                <a:spcPts val="0"/>
              </a:spcAft>
              <a:buNone/>
              <a:defRPr/>
            </a:pPr>
            <a:endParaRPr lang="en-US" sz="2600" dirty="0"/>
          </a:p>
          <a:p>
            <a:pPr marL="0" indent="0">
              <a:spcAft>
                <a:spcPts val="0"/>
              </a:spcAft>
              <a:defRPr/>
            </a:pPr>
            <a:r>
              <a:rPr lang="en-US" sz="2600" dirty="0"/>
              <a:t>Community Mental Health Providers</a:t>
            </a:r>
            <a:endParaRPr lang="en-US" sz="2200" dirty="0"/>
          </a:p>
          <a:p>
            <a:pPr marL="0" indent="0">
              <a:spcAft>
                <a:spcPts val="0"/>
              </a:spcAft>
              <a:defRPr/>
            </a:pPr>
            <a:r>
              <a:rPr lang="en-US" sz="2600" dirty="0"/>
              <a:t>Hospitals</a:t>
            </a:r>
          </a:p>
          <a:p>
            <a:pPr marL="0" indent="0">
              <a:spcAft>
                <a:spcPts val="0"/>
              </a:spcAft>
              <a:defRPr/>
            </a:pPr>
            <a:r>
              <a:rPr lang="en-US" sz="2600" dirty="0"/>
              <a:t>Substance Use Centers</a:t>
            </a:r>
          </a:p>
          <a:p>
            <a:pPr marL="0" indent="0">
              <a:spcAft>
                <a:spcPts val="0"/>
              </a:spcAft>
              <a:defRPr/>
            </a:pPr>
            <a:r>
              <a:rPr lang="en-US" sz="2600" dirty="0"/>
              <a:t>Advocacy Groups</a:t>
            </a:r>
          </a:p>
          <a:p>
            <a:pPr marL="0" indent="0">
              <a:spcAft>
                <a:spcPts val="0"/>
              </a:spcAft>
              <a:defRPr/>
            </a:pPr>
            <a:r>
              <a:rPr lang="en-US" sz="2600" dirty="0"/>
              <a:t>Legal Assistance</a:t>
            </a:r>
          </a:p>
          <a:p>
            <a:pPr marL="0" indent="0">
              <a:spcAft>
                <a:spcPts val="0"/>
              </a:spcAft>
              <a:defRPr/>
            </a:pPr>
            <a:r>
              <a:rPr lang="en-US" sz="2600" dirty="0"/>
              <a:t>Housing</a:t>
            </a:r>
          </a:p>
          <a:p>
            <a:pPr lvl="1">
              <a:buFont typeface="Arial" charset="0"/>
              <a:buChar char="–"/>
              <a:defRPr/>
            </a:pPr>
            <a:r>
              <a:rPr lang="en-US" sz="2200" dirty="0"/>
              <a:t>Shelters, Crisis, Group or Nursing Homes, Independent</a:t>
            </a:r>
          </a:p>
          <a:p>
            <a:pPr marL="0" indent="0">
              <a:spcAft>
                <a:spcPts val="0"/>
              </a:spcAft>
              <a:defRPr/>
            </a:pPr>
            <a:r>
              <a:rPr lang="en-US" sz="2600" dirty="0"/>
              <a:t>School/College </a:t>
            </a:r>
          </a:p>
          <a:p>
            <a:pPr marL="0" indent="0">
              <a:spcAft>
                <a:spcPts val="0"/>
              </a:spcAft>
              <a:defRPr/>
            </a:pPr>
            <a:r>
              <a:rPr lang="en-US" sz="2600" dirty="0"/>
              <a:t>Family Support Groups</a:t>
            </a:r>
          </a:p>
          <a:p>
            <a:pPr marL="0" indent="0">
              <a:spcAft>
                <a:spcPts val="0"/>
              </a:spcAft>
              <a:defRPr/>
            </a:pPr>
            <a:r>
              <a:rPr lang="en-US" sz="2600" dirty="0"/>
              <a:t>Peer Groups</a:t>
            </a:r>
          </a:p>
          <a:p>
            <a:pPr marL="0" indent="0">
              <a:spcAft>
                <a:spcPts val="0"/>
              </a:spcAft>
              <a:defRPr/>
            </a:pPr>
            <a:r>
              <a:rPr lang="en-US" sz="2600" dirty="0"/>
              <a:t>Hotlines</a:t>
            </a:r>
          </a:p>
          <a:p>
            <a:endParaRPr lang="en-US" dirty="0"/>
          </a:p>
        </p:txBody>
      </p:sp>
    </p:spTree>
    <p:extLst>
      <p:ext uri="{BB962C8B-B14F-4D97-AF65-F5344CB8AC3E}">
        <p14:creationId xmlns:p14="http://schemas.microsoft.com/office/powerpoint/2010/main" val="216066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8E54-3C66-3A47-BEE9-6D24D75CA2B3}"/>
              </a:ext>
            </a:extLst>
          </p:cNvPr>
          <p:cNvSpPr>
            <a:spLocks noGrp="1"/>
          </p:cNvSpPr>
          <p:nvPr>
            <p:ph type="title"/>
          </p:nvPr>
        </p:nvSpPr>
        <p:spPr/>
        <p:txBody>
          <a:bodyPr/>
          <a:lstStyle/>
          <a:p>
            <a:r>
              <a:rPr lang="en-US" dirty="0"/>
              <a:t>Resources</a:t>
            </a:r>
          </a:p>
        </p:txBody>
      </p:sp>
      <p:pic>
        <p:nvPicPr>
          <p:cNvPr id="4" name="Content Placeholder 3" descr="NAMI_Logo_reduced_for_web2 22.jpg">
            <a:extLst>
              <a:ext uri="{FF2B5EF4-FFF2-40B4-BE49-F238E27FC236}">
                <a16:creationId xmlns:a16="http://schemas.microsoft.com/office/drawing/2014/main" id="{60F5FA63-19AB-7F4D-B0B3-D802C25353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23062" y="280180"/>
            <a:ext cx="6000539" cy="1304465"/>
          </a:xfrm>
        </p:spPr>
      </p:pic>
      <p:sp>
        <p:nvSpPr>
          <p:cNvPr id="5" name="Content Placeholder 2">
            <a:extLst>
              <a:ext uri="{FF2B5EF4-FFF2-40B4-BE49-F238E27FC236}">
                <a16:creationId xmlns:a16="http://schemas.microsoft.com/office/drawing/2014/main" id="{DEDFCEFB-ACEE-1941-8E56-9F11FEC5230C}"/>
              </a:ext>
            </a:extLst>
          </p:cNvPr>
          <p:cNvSpPr txBox="1">
            <a:spLocks/>
          </p:cNvSpPr>
          <p:nvPr/>
        </p:nvSpPr>
        <p:spPr>
          <a:xfrm>
            <a:off x="457200" y="2105526"/>
            <a:ext cx="10924798" cy="4447674"/>
          </a:xfrm>
          <a:prstGeom prst="rect">
            <a:avLst/>
          </a:prstGeom>
          <a:noFill/>
          <a:ln>
            <a:solidFill>
              <a:schemeClr val="tx1"/>
            </a:solidFill>
          </a:ln>
          <a:effectLst>
            <a:outerShdw blurRad="50800" dir="14400000">
              <a:srgbClr val="000000">
                <a:alpha val="40000"/>
              </a:srgbClr>
            </a:outerShdw>
          </a:effectLst>
        </p:spPr>
        <p:txBody>
          <a:bodyPr vert="horz" lIns="91440" tIns="45720" rIns="91440" bIns="45720" numCol="3"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buFont typeface="Arial" charset="0"/>
              <a:buChar char="•"/>
              <a:defRPr/>
            </a:pPr>
            <a:r>
              <a:rPr lang="en-US" sz="1600" b="1" dirty="0">
                <a:hlinkClick r:id="rId3">
                  <a:extLst>
                    <a:ext uri="{A12FA001-AC4F-418D-AE19-62706E023703}">
                      <ahyp:hlinkClr xmlns:ahyp="http://schemas.microsoft.com/office/drawing/2018/hyperlinkcolor" val="tx"/>
                    </a:ext>
                  </a:extLst>
                </a:hlinkClick>
              </a:rPr>
              <a:t>NAMI Barrington Area</a:t>
            </a:r>
            <a:endParaRPr lang="en-US" sz="1600" dirty="0"/>
          </a:p>
          <a:p>
            <a:pPr>
              <a:buFont typeface="Arial" charset="0"/>
              <a:buChar char="•"/>
              <a:defRPr/>
            </a:pPr>
            <a:r>
              <a:rPr lang="en-US" sz="1600" b="1" dirty="0">
                <a:hlinkClick r:id="rId4">
                  <a:extLst>
                    <a:ext uri="{A12FA001-AC4F-418D-AE19-62706E023703}">
                      <ahyp:hlinkClr xmlns:ahyp="http://schemas.microsoft.com/office/drawing/2018/hyperlinkcolor" val="tx"/>
                    </a:ext>
                  </a:extLst>
                </a:hlinkClick>
              </a:rPr>
              <a:t>NAMI Champaign</a:t>
            </a:r>
            <a:endParaRPr lang="en-US" sz="1600" dirty="0"/>
          </a:p>
          <a:p>
            <a:pPr>
              <a:buFont typeface="Arial" charset="0"/>
              <a:buChar char="•"/>
              <a:defRPr/>
            </a:pPr>
            <a:r>
              <a:rPr lang="en-US" sz="1600" b="1" dirty="0">
                <a:hlinkClick r:id="rId5" action="ppaction://hlinkfile">
                  <a:extLst>
                    <a:ext uri="{A12FA001-AC4F-418D-AE19-62706E023703}">
                      <ahyp:hlinkClr xmlns:ahyp="http://schemas.microsoft.com/office/drawing/2018/hyperlinkcolor" val="tx"/>
                    </a:ext>
                  </a:extLst>
                </a:hlinkClick>
              </a:rPr>
              <a:t>NAMI Chicago</a:t>
            </a:r>
            <a:r>
              <a:rPr lang="en-US" sz="1600" dirty="0"/>
              <a:t>  </a:t>
            </a:r>
          </a:p>
          <a:p>
            <a:pPr>
              <a:buFont typeface="Arial" charset="0"/>
              <a:buChar char="•"/>
              <a:defRPr/>
            </a:pPr>
            <a:r>
              <a:rPr lang="en-US" sz="1600" b="1" dirty="0">
                <a:hlinkClick r:id="rId6">
                  <a:extLst>
                    <a:ext uri="{A12FA001-AC4F-418D-AE19-62706E023703}">
                      <ahyp:hlinkClr xmlns:ahyp="http://schemas.microsoft.com/office/drawing/2018/hyperlinkcolor" val="tx"/>
                    </a:ext>
                  </a:extLst>
                </a:hlinkClick>
              </a:rPr>
              <a:t>NAMI Cook County North Suburban</a:t>
            </a:r>
            <a:endParaRPr lang="en-US" sz="1600" dirty="0"/>
          </a:p>
          <a:p>
            <a:pPr>
              <a:buFont typeface="Arial" charset="0"/>
              <a:buChar char="•"/>
              <a:defRPr/>
            </a:pPr>
            <a:r>
              <a:rPr lang="en-US" sz="1600" b="1" dirty="0">
                <a:hlinkClick r:id="rId7">
                  <a:extLst>
                    <a:ext uri="{A12FA001-AC4F-418D-AE19-62706E023703}">
                      <ahyp:hlinkClr xmlns:ahyp="http://schemas.microsoft.com/office/drawing/2018/hyperlinkcolor" val="tx"/>
                    </a:ext>
                  </a:extLst>
                </a:hlinkClick>
              </a:rPr>
              <a:t>NAMI Greater Decatur</a:t>
            </a:r>
            <a:endParaRPr lang="en-US" sz="1600" dirty="0"/>
          </a:p>
          <a:p>
            <a:pPr>
              <a:buFont typeface="Arial" charset="0"/>
              <a:buChar char="•"/>
              <a:defRPr/>
            </a:pPr>
            <a:r>
              <a:rPr lang="en-US" sz="1600" b="1" dirty="0">
                <a:hlinkClick r:id="rId8" action="ppaction://hlinkfile">
                  <a:extLst>
                    <a:ext uri="{A12FA001-AC4F-418D-AE19-62706E023703}">
                      <ahyp:hlinkClr xmlns:ahyp="http://schemas.microsoft.com/office/drawing/2018/hyperlinkcolor" val="tx"/>
                    </a:ext>
                  </a:extLst>
                </a:hlinkClick>
              </a:rPr>
              <a:t>NAMI Jackson County</a:t>
            </a:r>
            <a:r>
              <a:rPr lang="en-US" sz="1600" dirty="0"/>
              <a:t> </a:t>
            </a:r>
          </a:p>
          <a:p>
            <a:pPr>
              <a:buFont typeface="Arial" charset="0"/>
              <a:buChar char="•"/>
              <a:defRPr/>
            </a:pPr>
            <a:r>
              <a:rPr lang="en-US" sz="1600" b="1" dirty="0">
                <a:hlinkClick r:id="rId5">
                  <a:extLst>
                    <a:ext uri="{A12FA001-AC4F-418D-AE19-62706E023703}">
                      <ahyp:hlinkClr xmlns:ahyp="http://schemas.microsoft.com/office/drawing/2018/hyperlinkcolor" val="tx"/>
                    </a:ext>
                  </a:extLst>
                </a:hlinkClick>
              </a:rPr>
              <a:t>NAMI Kane County North</a:t>
            </a:r>
            <a:endParaRPr lang="en-US" sz="1600" dirty="0"/>
          </a:p>
          <a:p>
            <a:pPr>
              <a:buFont typeface="Arial" charset="0"/>
              <a:buChar char="•"/>
              <a:defRPr/>
            </a:pPr>
            <a:r>
              <a:rPr lang="en-US" sz="1600" b="1" dirty="0">
                <a:hlinkClick r:id="rId9">
                  <a:extLst>
                    <a:ext uri="{A12FA001-AC4F-418D-AE19-62706E023703}">
                      <ahyp:hlinkClr xmlns:ahyp="http://schemas.microsoft.com/office/drawing/2018/hyperlinkcolor" val="tx"/>
                    </a:ext>
                  </a:extLst>
                </a:hlinkClick>
              </a:rPr>
              <a:t>NAMI Kane-South, DeKalb and Kendall Counties</a:t>
            </a:r>
            <a:endParaRPr lang="en-US" sz="1600" dirty="0"/>
          </a:p>
          <a:p>
            <a:pPr>
              <a:buFont typeface="Arial" charset="0"/>
              <a:buChar char="•"/>
              <a:defRPr/>
            </a:pPr>
            <a:r>
              <a:rPr lang="en-US" sz="1600" b="1" dirty="0">
                <a:hlinkClick r:id="rId10">
                  <a:extLst>
                    <a:ext uri="{A12FA001-AC4F-418D-AE19-62706E023703}">
                      <ahyp:hlinkClr xmlns:ahyp="http://schemas.microsoft.com/office/drawing/2018/hyperlinkcolor" val="tx"/>
                    </a:ext>
                  </a:extLst>
                </a:hlinkClick>
              </a:rPr>
              <a:t>NAMI Kankakee County</a:t>
            </a:r>
            <a:endParaRPr lang="en-US" sz="1600" dirty="0"/>
          </a:p>
          <a:p>
            <a:pPr>
              <a:buFont typeface="Arial" charset="0"/>
              <a:buChar char="•"/>
              <a:defRPr/>
            </a:pPr>
            <a:r>
              <a:rPr lang="en-US" sz="1600" b="1" dirty="0">
                <a:hlinkClick r:id="rId8">
                  <a:extLst>
                    <a:ext uri="{A12FA001-AC4F-418D-AE19-62706E023703}">
                      <ahyp:hlinkClr xmlns:ahyp="http://schemas.microsoft.com/office/drawing/2018/hyperlinkcolor" val="tx"/>
                    </a:ext>
                  </a:extLst>
                </a:hlinkClick>
              </a:rPr>
              <a:t>NAMI Livingston/McLean Counties</a:t>
            </a:r>
            <a:endParaRPr lang="en-US" sz="1600" dirty="0"/>
          </a:p>
          <a:p>
            <a:pPr>
              <a:buFont typeface="Arial" charset="0"/>
              <a:buChar char="•"/>
              <a:defRPr/>
            </a:pPr>
            <a:r>
              <a:rPr lang="en-US" sz="1600" b="1" dirty="0">
                <a:hlinkClick r:id="rId11">
                  <a:extLst>
                    <a:ext uri="{A12FA001-AC4F-418D-AE19-62706E023703}">
                      <ahyp:hlinkClr xmlns:ahyp="http://schemas.microsoft.com/office/drawing/2018/hyperlinkcolor" val="tx"/>
                    </a:ext>
                  </a:extLst>
                </a:hlinkClick>
              </a:rPr>
              <a:t>NAMI McHenry County</a:t>
            </a:r>
            <a:endParaRPr lang="en-US" sz="1600" dirty="0"/>
          </a:p>
          <a:p>
            <a:pPr>
              <a:buFont typeface="Arial" charset="0"/>
              <a:buChar char="•"/>
              <a:defRPr/>
            </a:pPr>
            <a:r>
              <a:rPr lang="en-US" sz="1600" b="1" dirty="0">
                <a:hlinkClick r:id="rId12">
                  <a:extLst>
                    <a:ext uri="{A12FA001-AC4F-418D-AE19-62706E023703}">
                      <ahyp:hlinkClr xmlns:ahyp="http://schemas.microsoft.com/office/drawing/2018/hyperlinkcolor" val="tx"/>
                    </a:ext>
                  </a:extLst>
                </a:hlinkClick>
              </a:rPr>
              <a:t>NAMI Metro Suburban</a:t>
            </a:r>
            <a:endParaRPr lang="en-US" sz="1600" dirty="0"/>
          </a:p>
          <a:p>
            <a:pPr>
              <a:buFont typeface="Arial" charset="0"/>
              <a:buChar char="•"/>
              <a:defRPr/>
            </a:pPr>
            <a:r>
              <a:rPr lang="en-US" sz="1600" b="1" dirty="0">
                <a:hlinkClick r:id="rId13">
                  <a:extLst>
                    <a:ext uri="{A12FA001-AC4F-418D-AE19-62706E023703}">
                      <ahyp:hlinkClr xmlns:ahyp="http://schemas.microsoft.com/office/drawing/2018/hyperlinkcolor" val="tx"/>
                    </a:ext>
                  </a:extLst>
                </a:hlinkClick>
              </a:rPr>
              <a:t>NAMI Metropolis/Southernmost IL</a:t>
            </a:r>
            <a:endParaRPr lang="en-US" sz="1600" dirty="0"/>
          </a:p>
          <a:p>
            <a:pPr>
              <a:buFont typeface="Arial" charset="0"/>
              <a:buChar char="•"/>
              <a:defRPr/>
            </a:pPr>
            <a:r>
              <a:rPr lang="en-US" sz="1600" b="1" dirty="0">
                <a:hlinkClick r:id="rId14">
                  <a:extLst>
                    <a:ext uri="{A12FA001-AC4F-418D-AE19-62706E023703}">
                      <ahyp:hlinkClr xmlns:ahyp="http://schemas.microsoft.com/office/drawing/2018/hyperlinkcolor" val="tx"/>
                    </a:ext>
                  </a:extLst>
                </a:hlinkClick>
              </a:rPr>
              <a:t>NAMI Mt. Vernon</a:t>
            </a:r>
            <a:endParaRPr lang="en-US" sz="1600" dirty="0"/>
          </a:p>
          <a:p>
            <a:pPr>
              <a:buFont typeface="Arial" charset="0"/>
              <a:buChar char="•"/>
              <a:defRPr/>
            </a:pPr>
            <a:r>
              <a:rPr lang="en-US" sz="1600" b="1" dirty="0">
                <a:hlinkClick r:id="rId15">
                  <a:extLst>
                    <a:ext uri="{A12FA001-AC4F-418D-AE19-62706E023703}">
                      <ahyp:hlinkClr xmlns:ahyp="http://schemas.microsoft.com/office/drawing/2018/hyperlinkcolor" val="tx"/>
                    </a:ext>
                  </a:extLst>
                </a:hlinkClick>
              </a:rPr>
              <a:t>NAMI Northern Illinois</a:t>
            </a:r>
            <a:endParaRPr lang="en-US" sz="1600" b="1" dirty="0"/>
          </a:p>
          <a:p>
            <a:pPr>
              <a:buFont typeface="Arial" charset="0"/>
              <a:buChar char="•"/>
              <a:defRPr/>
            </a:pPr>
            <a:r>
              <a:rPr lang="en-US" sz="1600" b="1" dirty="0">
                <a:hlinkClick r:id="rId16">
                  <a:extLst>
                    <a:ext uri="{A12FA001-AC4F-418D-AE19-62706E023703}">
                      <ahyp:hlinkClr xmlns:ahyp="http://schemas.microsoft.com/office/drawing/2018/hyperlinkcolor" val="tx"/>
                    </a:ext>
                  </a:extLst>
                </a:hlinkClick>
              </a:rPr>
              <a:t>NAMI Northwest Suburban</a:t>
            </a:r>
            <a:endParaRPr lang="en-US" sz="1600" dirty="0"/>
          </a:p>
          <a:p>
            <a:pPr>
              <a:buFont typeface="Arial" charset="0"/>
              <a:buChar char="•"/>
              <a:defRPr/>
            </a:pPr>
            <a:r>
              <a:rPr lang="en-US" sz="1600" b="1" dirty="0">
                <a:hlinkClick r:id="rId17">
                  <a:extLst>
                    <a:ext uri="{A12FA001-AC4F-418D-AE19-62706E023703}">
                      <ahyp:hlinkClr xmlns:ahyp="http://schemas.microsoft.com/office/drawing/2018/hyperlinkcolor" val="tx"/>
                    </a:ext>
                  </a:extLst>
                </a:hlinkClick>
              </a:rPr>
              <a:t>NAMI of DuPage County Illinois</a:t>
            </a:r>
            <a:endParaRPr lang="en-US" sz="1600" dirty="0"/>
          </a:p>
          <a:p>
            <a:pPr>
              <a:buFont typeface="Arial" charset="0"/>
              <a:buChar char="•"/>
              <a:defRPr/>
            </a:pPr>
            <a:r>
              <a:rPr lang="en-US" sz="1600" b="1" dirty="0">
                <a:hlinkClick r:id="rId18">
                  <a:extLst>
                    <a:ext uri="{A12FA001-AC4F-418D-AE19-62706E023703}">
                      <ahyp:hlinkClr xmlns:ahyp="http://schemas.microsoft.com/office/drawing/2018/hyperlinkcolor" val="tx"/>
                    </a:ext>
                  </a:extLst>
                </a:hlinkClick>
              </a:rPr>
              <a:t>NAMI of Lake County</a:t>
            </a:r>
            <a:endParaRPr lang="en-US" sz="1600" dirty="0"/>
          </a:p>
          <a:p>
            <a:pPr>
              <a:buFont typeface="Arial" charset="0"/>
              <a:buChar char="•"/>
              <a:defRPr/>
            </a:pPr>
            <a:r>
              <a:rPr lang="en-US" sz="1600" b="1" dirty="0">
                <a:hlinkClick r:id="rId19">
                  <a:extLst>
                    <a:ext uri="{A12FA001-AC4F-418D-AE19-62706E023703}">
                      <ahyp:hlinkClr xmlns:ahyp="http://schemas.microsoft.com/office/drawing/2018/hyperlinkcolor" val="tx"/>
                    </a:ext>
                  </a:extLst>
                </a:hlinkClick>
              </a:rPr>
              <a:t>NAMI Sauk Area</a:t>
            </a:r>
            <a:endParaRPr lang="en-US" sz="1600" dirty="0"/>
          </a:p>
          <a:p>
            <a:pPr>
              <a:buFont typeface="Arial" charset="0"/>
              <a:buChar char="•"/>
              <a:defRPr/>
            </a:pPr>
            <a:r>
              <a:rPr lang="en-US" sz="1600" b="1" dirty="0">
                <a:hlinkClick r:id="rId20">
                  <a:extLst>
                    <a:ext uri="{A12FA001-AC4F-418D-AE19-62706E023703}">
                      <ahyp:hlinkClr xmlns:ahyp="http://schemas.microsoft.com/office/drawing/2018/hyperlinkcolor" val="tx"/>
                    </a:ext>
                  </a:extLst>
                </a:hlinkClick>
              </a:rPr>
              <a:t>NAMI Schaumburg Area</a:t>
            </a:r>
            <a:endParaRPr lang="en-US" sz="1600" dirty="0"/>
          </a:p>
          <a:p>
            <a:pPr>
              <a:buFont typeface="Arial" charset="0"/>
              <a:buChar char="•"/>
              <a:defRPr/>
            </a:pPr>
            <a:r>
              <a:rPr lang="en-US" sz="1600" b="1" dirty="0">
                <a:hlinkClick r:id="rId21">
                  <a:extLst>
                    <a:ext uri="{A12FA001-AC4F-418D-AE19-62706E023703}">
                      <ahyp:hlinkClr xmlns:ahyp="http://schemas.microsoft.com/office/drawing/2018/hyperlinkcolor" val="tx"/>
                    </a:ext>
                  </a:extLst>
                </a:hlinkClick>
              </a:rPr>
              <a:t>NAMI South Suburbs of Chicago</a:t>
            </a:r>
            <a:endParaRPr lang="en-US" sz="1600" dirty="0"/>
          </a:p>
          <a:p>
            <a:pPr>
              <a:buFont typeface="Arial" charset="0"/>
              <a:buChar char="•"/>
              <a:defRPr/>
            </a:pPr>
            <a:r>
              <a:rPr lang="en-US" sz="1600" b="1" dirty="0">
                <a:hlinkClick r:id="rId22">
                  <a:extLst>
                    <a:ext uri="{A12FA001-AC4F-418D-AE19-62706E023703}">
                      <ahyp:hlinkClr xmlns:ahyp="http://schemas.microsoft.com/office/drawing/2018/hyperlinkcolor" val="tx"/>
                    </a:ext>
                  </a:extLst>
                </a:hlinkClick>
              </a:rPr>
              <a:t>NAMI Southeastern Illinois</a:t>
            </a:r>
            <a:endParaRPr lang="en-US" sz="1600" dirty="0"/>
          </a:p>
          <a:p>
            <a:pPr>
              <a:buFont typeface="Arial" charset="0"/>
              <a:buChar char="•"/>
              <a:defRPr/>
            </a:pPr>
            <a:r>
              <a:rPr lang="en-US" sz="1600" b="1" dirty="0">
                <a:hlinkClick r:id="rId23">
                  <a:extLst>
                    <a:ext uri="{A12FA001-AC4F-418D-AE19-62706E023703}">
                      <ahyp:hlinkClr xmlns:ahyp="http://schemas.microsoft.com/office/drawing/2018/hyperlinkcolor" val="tx"/>
                    </a:ext>
                  </a:extLst>
                </a:hlinkClick>
              </a:rPr>
              <a:t>NAMI Southern Illinois University - Carbondale</a:t>
            </a:r>
            <a:endParaRPr lang="en-US" sz="1600" dirty="0"/>
          </a:p>
          <a:p>
            <a:pPr>
              <a:buFont typeface="Arial" charset="0"/>
              <a:buChar char="•"/>
              <a:defRPr/>
            </a:pPr>
            <a:r>
              <a:rPr lang="en-US" sz="1600" b="1" dirty="0">
                <a:hlinkClick r:id="rId24">
                  <a:extLst>
                    <a:ext uri="{A12FA001-AC4F-418D-AE19-62706E023703}">
                      <ahyp:hlinkClr xmlns:ahyp="http://schemas.microsoft.com/office/drawing/2018/hyperlinkcolor" val="tx"/>
                    </a:ext>
                  </a:extLst>
                </a:hlinkClick>
              </a:rPr>
              <a:t>NAMI Southwest</a:t>
            </a:r>
            <a:endParaRPr lang="en-US" sz="1600" dirty="0"/>
          </a:p>
          <a:p>
            <a:pPr>
              <a:buFont typeface="Arial" charset="0"/>
              <a:buChar char="•"/>
              <a:defRPr/>
            </a:pPr>
            <a:r>
              <a:rPr lang="en-US" sz="1600" b="1" dirty="0">
                <a:hlinkClick r:id="rId25">
                  <a:extLst>
                    <a:ext uri="{A12FA001-AC4F-418D-AE19-62706E023703}">
                      <ahyp:hlinkClr xmlns:ahyp="http://schemas.microsoft.com/office/drawing/2018/hyperlinkcolor" val="tx"/>
                    </a:ext>
                  </a:extLst>
                </a:hlinkClick>
              </a:rPr>
              <a:t>NAMI Southwestern Illinois</a:t>
            </a:r>
            <a:endParaRPr lang="en-US" sz="1600" dirty="0"/>
          </a:p>
          <a:p>
            <a:pPr>
              <a:buFont typeface="Arial" charset="0"/>
              <a:buChar char="•"/>
              <a:defRPr/>
            </a:pPr>
            <a:r>
              <a:rPr lang="en-US" sz="1600" b="1" dirty="0">
                <a:hlinkClick r:id="rId26">
                  <a:extLst>
                    <a:ext uri="{A12FA001-AC4F-418D-AE19-62706E023703}">
                      <ahyp:hlinkClr xmlns:ahyp="http://schemas.microsoft.com/office/drawing/2018/hyperlinkcolor" val="tx"/>
                    </a:ext>
                  </a:extLst>
                </a:hlinkClick>
              </a:rPr>
              <a:t>NAMI Springfield (IL)</a:t>
            </a:r>
            <a:endParaRPr lang="en-US" sz="1600" dirty="0"/>
          </a:p>
          <a:p>
            <a:pPr>
              <a:buFont typeface="Arial" charset="0"/>
              <a:buChar char="•"/>
              <a:defRPr/>
            </a:pPr>
            <a:r>
              <a:rPr lang="en-US" sz="1600" b="1" dirty="0">
                <a:hlinkClick r:id="rId27">
                  <a:extLst>
                    <a:ext uri="{A12FA001-AC4F-418D-AE19-62706E023703}">
                      <ahyp:hlinkClr xmlns:ahyp="http://schemas.microsoft.com/office/drawing/2018/hyperlinkcolor" val="tx"/>
                    </a:ext>
                  </a:extLst>
                </a:hlinkClick>
              </a:rPr>
              <a:t>NAMI Stephenson County</a:t>
            </a:r>
            <a:endParaRPr lang="en-US" sz="1600" dirty="0"/>
          </a:p>
          <a:p>
            <a:pPr>
              <a:buFont typeface="Arial" charset="0"/>
              <a:buChar char="•"/>
              <a:defRPr/>
            </a:pPr>
            <a:r>
              <a:rPr lang="en-US" sz="1600" b="1" dirty="0">
                <a:hlinkClick r:id="rId28">
                  <a:extLst>
                    <a:ext uri="{A12FA001-AC4F-418D-AE19-62706E023703}">
                      <ahyp:hlinkClr xmlns:ahyp="http://schemas.microsoft.com/office/drawing/2018/hyperlinkcolor" val="tx"/>
                    </a:ext>
                  </a:extLst>
                </a:hlinkClick>
              </a:rPr>
              <a:t>NAMI Tri-County Illinois</a:t>
            </a:r>
            <a:endParaRPr lang="en-US" sz="1600" dirty="0"/>
          </a:p>
          <a:p>
            <a:pPr>
              <a:buFont typeface="Arial" charset="0"/>
              <a:buChar char="•"/>
              <a:defRPr/>
            </a:pPr>
            <a:r>
              <a:rPr lang="en-US" sz="1600" b="1" dirty="0">
                <a:hlinkClick r:id="rId29">
                  <a:extLst>
                    <a:ext uri="{A12FA001-AC4F-418D-AE19-62706E023703}">
                      <ahyp:hlinkClr xmlns:ahyp="http://schemas.microsoft.com/office/drawing/2018/hyperlinkcolor" val="tx"/>
                    </a:ext>
                  </a:extLst>
                </a:hlinkClick>
              </a:rPr>
              <a:t>NAMI University of Illinois -Urbana Champaign</a:t>
            </a:r>
            <a:endParaRPr lang="en-US" sz="1600" b="1" dirty="0"/>
          </a:p>
          <a:p>
            <a:pPr>
              <a:buFont typeface="Arial" charset="0"/>
              <a:buChar char="•"/>
              <a:defRPr/>
            </a:pPr>
            <a:r>
              <a:rPr lang="en-US" sz="1600" b="1" dirty="0">
                <a:hlinkClick r:id="rId30">
                  <a:extLst>
                    <a:ext uri="{A12FA001-AC4F-418D-AE19-62706E023703}">
                      <ahyp:hlinkClr xmlns:ahyp="http://schemas.microsoft.com/office/drawing/2018/hyperlinkcolor" val="tx"/>
                    </a:ext>
                  </a:extLst>
                </a:hlinkClick>
              </a:rPr>
              <a:t>NAMI Will-Grundy</a:t>
            </a:r>
            <a:r>
              <a:rPr lang="en-US" sz="1600" b="1" dirty="0"/>
              <a:t> </a:t>
            </a:r>
            <a:endParaRPr lang="en-US" sz="1600" dirty="0"/>
          </a:p>
          <a:p>
            <a:pPr>
              <a:buFont typeface="Arial" charset="0"/>
              <a:buChar char="•"/>
              <a:defRPr/>
            </a:pPr>
            <a:endParaRPr lang="en-US" sz="1600" dirty="0"/>
          </a:p>
        </p:txBody>
      </p:sp>
    </p:spTree>
    <p:extLst>
      <p:ext uri="{BB962C8B-B14F-4D97-AF65-F5344CB8AC3E}">
        <p14:creationId xmlns:p14="http://schemas.microsoft.com/office/powerpoint/2010/main" val="2073866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extBox 2">
            <a:extLst>
              <a:ext uri="{FF2B5EF4-FFF2-40B4-BE49-F238E27FC236}">
                <a16:creationId xmlns:a16="http://schemas.microsoft.com/office/drawing/2014/main" id="{5D6D6D35-497B-41E4-8436-3100A392340C}"/>
              </a:ext>
            </a:extLst>
          </p:cNvPr>
          <p:cNvSpPr txBox="1">
            <a:spLocks noChangeArrowheads="1"/>
          </p:cNvSpPr>
          <p:nvPr/>
        </p:nvSpPr>
        <p:spPr bwMode="auto">
          <a:xfrm>
            <a:off x="3200400" y="4267201"/>
            <a:ext cx="5867400" cy="708025"/>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4000" b="1" dirty="0">
                <a:solidFill>
                  <a:srgbClr val="1F497D"/>
                </a:solidFill>
                <a:latin typeface="Arial" charset="0"/>
              </a:rPr>
              <a:t>www.nami.org</a:t>
            </a:r>
          </a:p>
        </p:txBody>
      </p:sp>
      <p:pic>
        <p:nvPicPr>
          <p:cNvPr id="38915" name="Picture 4" descr="nami_logo_reflex_116.jpg">
            <a:extLst>
              <a:ext uri="{FF2B5EF4-FFF2-40B4-BE49-F238E27FC236}">
                <a16:creationId xmlns:a16="http://schemas.microsoft.com/office/drawing/2014/main" id="{ACE8D97C-2B0C-4022-9811-B4F5ADF50C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282701"/>
            <a:ext cx="68580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019CD7-422E-774D-8006-42A3AA223F6C}"/>
              </a:ext>
            </a:extLst>
          </p:cNvPr>
          <p:cNvSpPr>
            <a:spLocks noGrp="1"/>
          </p:cNvSpPr>
          <p:nvPr>
            <p:ph type="title"/>
          </p:nvPr>
        </p:nvSpPr>
        <p:spPr/>
        <p:txBody>
          <a:bodyPr/>
          <a:lstStyle/>
          <a:p>
            <a:r>
              <a:rPr lang="en-US" dirty="0"/>
              <a:t>Mental Illness - Cause</a:t>
            </a:r>
          </a:p>
        </p:txBody>
      </p:sp>
      <p:sp>
        <p:nvSpPr>
          <p:cNvPr id="8" name="Content Placeholder 7">
            <a:extLst>
              <a:ext uri="{FF2B5EF4-FFF2-40B4-BE49-F238E27FC236}">
                <a16:creationId xmlns:a16="http://schemas.microsoft.com/office/drawing/2014/main" id="{5FD6C117-A3DE-3F42-8CDA-9A0B7ADF6758}"/>
              </a:ext>
            </a:extLst>
          </p:cNvPr>
          <p:cNvSpPr>
            <a:spLocks noGrp="1"/>
          </p:cNvSpPr>
          <p:nvPr>
            <p:ph idx="1"/>
          </p:nvPr>
        </p:nvSpPr>
        <p:spPr>
          <a:xfrm>
            <a:off x="818712" y="2222287"/>
            <a:ext cx="10554574" cy="3480681"/>
          </a:xfrm>
        </p:spPr>
        <p:txBody>
          <a:bodyPr>
            <a:normAutofit/>
          </a:bodyPr>
          <a:lstStyle/>
          <a:p>
            <a:pPr>
              <a:spcAft>
                <a:spcPts val="0"/>
              </a:spcAft>
              <a:defRPr/>
            </a:pPr>
            <a:r>
              <a:rPr lang="en-US" sz="2400" dirty="0"/>
              <a:t>Regardless of the cause, the effect is a </a:t>
            </a:r>
            <a:r>
              <a:rPr lang="en-US" sz="2400" b="1" u="sng" dirty="0"/>
              <a:t>biochemical change</a:t>
            </a:r>
            <a:r>
              <a:rPr lang="en-US" sz="2400" dirty="0">
                <a:solidFill>
                  <a:schemeClr val="accent1"/>
                </a:solidFill>
              </a:rPr>
              <a:t>.</a:t>
            </a:r>
          </a:p>
          <a:p>
            <a:pPr lvl="1"/>
            <a:r>
              <a:rPr lang="en-US" altLang="en-US" sz="2400" dirty="0"/>
              <a:t>An imbalance in the chemistry of the brain</a:t>
            </a:r>
          </a:p>
          <a:p>
            <a:pPr lvl="1"/>
            <a:r>
              <a:rPr lang="en-US" altLang="en-US" sz="2400" dirty="0"/>
              <a:t>Injury</a:t>
            </a:r>
          </a:p>
          <a:p>
            <a:pPr lvl="1"/>
            <a:r>
              <a:rPr lang="en-US" altLang="en-US" sz="2400" dirty="0"/>
              <a:t>Structural abnormalities</a:t>
            </a:r>
          </a:p>
          <a:p>
            <a:pPr lvl="1"/>
            <a:r>
              <a:rPr lang="en-US" altLang="en-US" sz="2400" dirty="0"/>
              <a:t>Malfunction of a portion of the brain</a:t>
            </a:r>
          </a:p>
        </p:txBody>
      </p:sp>
    </p:spTree>
    <p:extLst>
      <p:ext uri="{BB962C8B-B14F-4D97-AF65-F5344CB8AC3E}">
        <p14:creationId xmlns:p14="http://schemas.microsoft.com/office/powerpoint/2010/main" val="83437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4CDA4B-0E1C-4242-9085-969CE9784FEC}"/>
              </a:ext>
            </a:extLst>
          </p:cNvPr>
          <p:cNvPicPr>
            <a:picLocks noGrp="1" noChangeAspect="1"/>
          </p:cNvPicPr>
          <p:nvPr>
            <p:ph idx="1"/>
          </p:nvPr>
        </p:nvPicPr>
        <p:blipFill>
          <a:blip r:embed="rId2"/>
          <a:stretch>
            <a:fillRect/>
          </a:stretch>
        </p:blipFill>
        <p:spPr>
          <a:xfrm>
            <a:off x="-107108" y="928688"/>
            <a:ext cx="12477577" cy="5118353"/>
          </a:xfrm>
          <a:prstGeom prst="rect">
            <a:avLst/>
          </a:prstGeom>
        </p:spPr>
      </p:pic>
    </p:spTree>
    <p:extLst>
      <p:ext uri="{BB962C8B-B14F-4D97-AF65-F5344CB8AC3E}">
        <p14:creationId xmlns:p14="http://schemas.microsoft.com/office/powerpoint/2010/main" val="2080774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252</TotalTime>
  <Words>3645</Words>
  <Application>Microsoft Office PowerPoint</Application>
  <PresentationFormat>Widescreen</PresentationFormat>
  <Paragraphs>552</Paragraphs>
  <Slides>74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Calibri</vt:lpstr>
      <vt:lpstr>Calibri Light</vt:lpstr>
      <vt:lpstr>Constantia</vt:lpstr>
      <vt:lpstr>Courier New</vt:lpstr>
      <vt:lpstr>Gill Sans</vt:lpstr>
      <vt:lpstr>Wingdings 2</vt:lpstr>
      <vt:lpstr>Office Theme</vt:lpstr>
      <vt:lpstr>CIT Signs and Symptoms</vt:lpstr>
      <vt:lpstr>PowerPoint Presentation</vt:lpstr>
      <vt:lpstr>Mental Health - Defined</vt:lpstr>
      <vt:lpstr>Mental Health - Continuum</vt:lpstr>
      <vt:lpstr>Mental Illness – Defined</vt:lpstr>
      <vt:lpstr>Mental Illness – Defined in Illinois (405 ILCS 5/) Mental Health and Developmental Disabilities Code</vt:lpstr>
      <vt:lpstr>Mental Illness - Cause</vt:lpstr>
      <vt:lpstr>Mental Illness - Cause</vt:lpstr>
      <vt:lpstr>PowerPoint Presentation</vt:lpstr>
      <vt:lpstr>Mental Illness - Prevalence</vt:lpstr>
      <vt:lpstr>Mental Illness - Prevalence</vt:lpstr>
      <vt:lpstr>Mental Illness - Prevalence</vt:lpstr>
      <vt:lpstr>Mental Illness - Prevalence</vt:lpstr>
      <vt:lpstr>Mental Illness - Prevalence</vt:lpstr>
      <vt:lpstr>Mental Health Treatment - Historically</vt:lpstr>
      <vt:lpstr>Mental Health Treatment - Historically</vt:lpstr>
      <vt:lpstr>Mental Health Treatment - Historically</vt:lpstr>
      <vt:lpstr>Deinstitutionalization</vt:lpstr>
      <vt:lpstr>Deinstitutionalization &amp; Jail</vt:lpstr>
      <vt:lpstr>Illinois – 102 counties</vt:lpstr>
      <vt:lpstr>Problem-Solving Courts</vt:lpstr>
      <vt:lpstr>Illinois – Mental Health Courts</vt:lpstr>
      <vt:lpstr>PowerPoint Presentation</vt:lpstr>
      <vt:lpstr>Mental Illness – Barriers to Care</vt:lpstr>
      <vt:lpstr>Mental Illness</vt:lpstr>
      <vt:lpstr>Mental Illness – STIGMA</vt:lpstr>
      <vt:lpstr>Mental Illness – STIGMA</vt:lpstr>
      <vt:lpstr>Diagnostic &amp; Statistical Manual of Mental Disorders (DSM)</vt:lpstr>
      <vt:lpstr>Mental Illness – General Signs/Symptoms</vt:lpstr>
      <vt:lpstr>Mental Illness – Types of Mental Illness</vt:lpstr>
      <vt:lpstr>Anxiety Disorders</vt:lpstr>
      <vt:lpstr>Anxiety Disorders</vt:lpstr>
      <vt:lpstr>Anxiety Disorders – Panic Disorder</vt:lpstr>
      <vt:lpstr>Obsessive Compulsive Disorder (OCD)</vt:lpstr>
      <vt:lpstr>Obsessive Compulsive Disorder (OCD)</vt:lpstr>
      <vt:lpstr>Personality Disorders</vt:lpstr>
      <vt:lpstr>Personality Disorders</vt:lpstr>
      <vt:lpstr>Personality Disorders</vt:lpstr>
      <vt:lpstr>Antisocial Personality Disorder</vt:lpstr>
      <vt:lpstr>Antisocial Personality Disorder</vt:lpstr>
      <vt:lpstr>Antisocial Personality Disorder</vt:lpstr>
      <vt:lpstr>Antisocial Personality Disorder</vt:lpstr>
      <vt:lpstr>Narcissistic Personality Disorder</vt:lpstr>
      <vt:lpstr>Borderline Personality Disorder</vt:lpstr>
      <vt:lpstr>Borderline Personality Disorder</vt:lpstr>
      <vt:lpstr>Mood Disorders</vt:lpstr>
      <vt:lpstr>Mood Disorders – Bipolar Disorder</vt:lpstr>
      <vt:lpstr>Mood Disorders – Bipolar Disorder</vt:lpstr>
      <vt:lpstr>Mood Disorders - Depression</vt:lpstr>
      <vt:lpstr>Suicide</vt:lpstr>
      <vt:lpstr>Suicide</vt:lpstr>
      <vt:lpstr>PowerPoint Presentation</vt:lpstr>
      <vt:lpstr>Suicide Warning Signs</vt:lpstr>
      <vt:lpstr>Suicide Warning Signs</vt:lpstr>
      <vt:lpstr>Self-Injurious Behavior</vt:lpstr>
      <vt:lpstr>Self-Injurious Behavior</vt:lpstr>
      <vt:lpstr>Self-Injurious Behavior</vt:lpstr>
      <vt:lpstr>Self-Injurious Behavior</vt:lpstr>
      <vt:lpstr>Self-Injurious Behavior - Signs</vt:lpstr>
      <vt:lpstr>Thought/Psychotic Disorders </vt:lpstr>
      <vt:lpstr>Thought/Psychotic Disorders - Schizophrenia</vt:lpstr>
      <vt:lpstr>Thought/Psychotic Disorders - Schizophrenia</vt:lpstr>
      <vt:lpstr>Hallucinations</vt:lpstr>
      <vt:lpstr>Thought/Psychotic Disorders - Schizophrenia</vt:lpstr>
      <vt:lpstr>Thought/Psychotic Disorders - Schizophrenia</vt:lpstr>
      <vt:lpstr>Thought/Psychotic Disorders - Schizophrenia</vt:lpstr>
      <vt:lpstr>Thought/Psychotic Disorders - Schizophrenia</vt:lpstr>
      <vt:lpstr>Thought/Psychotic Disorders -Psychosis</vt:lpstr>
      <vt:lpstr>Treatment</vt:lpstr>
      <vt:lpstr>Communication Tip Reminders</vt:lpstr>
      <vt:lpstr>Build TRUST with Family Members</vt:lpstr>
      <vt:lpstr>Resources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 Signs and Symptoms</dc:title>
  <dc:creator>cittraining3</dc:creator>
  <cp:lastModifiedBy>Mark Benson</cp:lastModifiedBy>
  <cp:revision>26</cp:revision>
  <dcterms:created xsi:type="dcterms:W3CDTF">2020-12-28T20:28:24Z</dcterms:created>
  <dcterms:modified xsi:type="dcterms:W3CDTF">2021-01-19T15:19:45Z</dcterms:modified>
</cp:coreProperties>
</file>