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50"/>
  </p:notesMasterIdLst>
  <p:handoutMasterIdLst>
    <p:handoutMasterId r:id="rId51"/>
  </p:handoutMasterIdLst>
  <p:sldIdLst>
    <p:sldId id="256" r:id="rId2"/>
    <p:sldId id="383" r:id="rId3"/>
    <p:sldId id="259" r:id="rId4"/>
    <p:sldId id="384" r:id="rId5"/>
    <p:sldId id="385" r:id="rId6"/>
    <p:sldId id="386" r:id="rId7"/>
    <p:sldId id="387" r:id="rId8"/>
    <p:sldId id="388" r:id="rId9"/>
    <p:sldId id="389" r:id="rId10"/>
    <p:sldId id="354" r:id="rId11"/>
    <p:sldId id="390" r:id="rId12"/>
    <p:sldId id="362" r:id="rId13"/>
    <p:sldId id="363" r:id="rId14"/>
    <p:sldId id="364" r:id="rId15"/>
    <p:sldId id="357" r:id="rId16"/>
    <p:sldId id="366" r:id="rId17"/>
    <p:sldId id="367" r:id="rId18"/>
    <p:sldId id="397" r:id="rId19"/>
    <p:sldId id="368" r:id="rId20"/>
    <p:sldId id="325" r:id="rId21"/>
    <p:sldId id="299" r:id="rId22"/>
    <p:sldId id="326" r:id="rId23"/>
    <p:sldId id="398" r:id="rId24"/>
    <p:sldId id="369" r:id="rId25"/>
    <p:sldId id="399" r:id="rId26"/>
    <p:sldId id="402" r:id="rId27"/>
    <p:sldId id="400" r:id="rId28"/>
    <p:sldId id="401" r:id="rId29"/>
    <p:sldId id="371" r:id="rId30"/>
    <p:sldId id="372" r:id="rId31"/>
    <p:sldId id="373" r:id="rId32"/>
    <p:sldId id="375" r:id="rId33"/>
    <p:sldId id="358" r:id="rId34"/>
    <p:sldId id="376" r:id="rId35"/>
    <p:sldId id="377" r:id="rId36"/>
    <p:sldId id="391" r:id="rId37"/>
    <p:sldId id="404" r:id="rId38"/>
    <p:sldId id="403" r:id="rId39"/>
    <p:sldId id="392" r:id="rId40"/>
    <p:sldId id="336" r:id="rId41"/>
    <p:sldId id="332" r:id="rId42"/>
    <p:sldId id="381" r:id="rId43"/>
    <p:sldId id="379" r:id="rId44"/>
    <p:sldId id="380" r:id="rId45"/>
    <p:sldId id="407" r:id="rId46"/>
    <p:sldId id="393" r:id="rId47"/>
    <p:sldId id="406" r:id="rId48"/>
    <p:sldId id="394" r:id="rId4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4676" autoAdjust="0"/>
  </p:normalViewPr>
  <p:slideViewPr>
    <p:cSldViewPr>
      <p:cViewPr varScale="1">
        <p:scale>
          <a:sx n="70" d="100"/>
          <a:sy n="70" d="100"/>
        </p:scale>
        <p:origin x="1168" y="52"/>
      </p:cViewPr>
      <p:guideLst>
        <p:guide orient="horz" pos="2160"/>
        <p:guide pos="2880"/>
      </p:guideLst>
    </p:cSldViewPr>
  </p:slideViewPr>
  <p:outlineViewPr>
    <p:cViewPr>
      <p:scale>
        <a:sx n="33" d="100"/>
        <a:sy n="33" d="100"/>
      </p:scale>
      <p:origin x="54" y="12210"/>
    </p:cViewPr>
  </p:outlineViewPr>
  <p:notesTextViewPr>
    <p:cViewPr>
      <p:scale>
        <a:sx n="1" d="1"/>
        <a:sy n="1" d="1"/>
      </p:scale>
      <p:origin x="0" y="0"/>
    </p:cViewPr>
  </p:notesTextViewPr>
  <p:sorterViewPr>
    <p:cViewPr>
      <p:scale>
        <a:sx n="100" d="100"/>
        <a:sy n="100" d="100"/>
      </p:scale>
      <p:origin x="0" y="1302"/>
    </p:cViewPr>
  </p:sorterViewPr>
  <p:notesViewPr>
    <p:cSldViewPr>
      <p:cViewPr varScale="1">
        <p:scale>
          <a:sx n="68" d="100"/>
          <a:sy n="68" d="100"/>
        </p:scale>
        <p:origin x="-2778"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ECC872B-9DEA-41AB-8CCA-83BAF7FD519C}" type="datetimeFigureOut">
              <a:rPr lang="en-US" smtClean="0"/>
              <a:t>10/31/2022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E2F47FEF-56E6-45C5-8837-4741FD25BA94}" type="slidenum">
              <a:rPr lang="en-US" smtClean="0"/>
              <a:t>‹#›</a:t>
            </a:fld>
            <a:endParaRPr lang="en-US" dirty="0"/>
          </a:p>
        </p:txBody>
      </p:sp>
    </p:spTree>
    <p:extLst>
      <p:ext uri="{BB962C8B-B14F-4D97-AF65-F5344CB8AC3E}">
        <p14:creationId xmlns:p14="http://schemas.microsoft.com/office/powerpoint/2010/main" val="1137129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309AA30-CAC6-4231-B0C5-27A1F544EFCC}" type="datetimeFigureOut">
              <a:rPr lang="en-US" smtClean="0"/>
              <a:t>10/31/2022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3334E2D-8D76-46CD-9B28-975177A4B79C}" type="slidenum">
              <a:rPr lang="en-US" smtClean="0"/>
              <a:t>‹#›</a:t>
            </a:fld>
            <a:endParaRPr lang="en-US" dirty="0"/>
          </a:p>
        </p:txBody>
      </p:sp>
    </p:spTree>
    <p:extLst>
      <p:ext uri="{BB962C8B-B14F-4D97-AF65-F5344CB8AC3E}">
        <p14:creationId xmlns:p14="http://schemas.microsoft.com/office/powerpoint/2010/main" val="1299543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3334E2D-8D76-46CD-9B28-975177A4B79C}" type="slidenum">
              <a:rPr lang="en-US" smtClean="0"/>
              <a:t>1</a:t>
            </a:fld>
            <a:endParaRPr lang="en-US" dirty="0"/>
          </a:p>
        </p:txBody>
      </p:sp>
    </p:spTree>
    <p:extLst>
      <p:ext uri="{BB962C8B-B14F-4D97-AF65-F5344CB8AC3E}">
        <p14:creationId xmlns:p14="http://schemas.microsoft.com/office/powerpoint/2010/main" val="460077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C4725-3EC6-44D5-ABDF-C22805B84DBA}"/>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E9A2B4F6-7C2A-442F-9B53-C82B7A409C37}"/>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DA154F3B-41BB-4F12-8BB4-4BA9559C8DEB}"/>
              </a:ext>
            </a:extLst>
          </p:cNvPr>
          <p:cNvSpPr>
            <a:spLocks noGrp="1"/>
          </p:cNvSpPr>
          <p:nvPr>
            <p:ph type="dt" sz="half" idx="10"/>
          </p:nvPr>
        </p:nvSpPr>
        <p:spPr/>
        <p:txBody>
          <a:bodyPr/>
          <a:lstStyle/>
          <a:p>
            <a:fld id="{3677F23B-3AF0-48E8-98A2-CBD4D25195C7}" type="datetimeFigureOut">
              <a:rPr lang="en-US" smtClean="0"/>
              <a:t>10/31/2022</a:t>
            </a:fld>
            <a:endParaRPr lang="en-US" dirty="0"/>
          </a:p>
        </p:txBody>
      </p:sp>
      <p:sp>
        <p:nvSpPr>
          <p:cNvPr id="5" name="Footer Placeholder 4">
            <a:extLst>
              <a:ext uri="{FF2B5EF4-FFF2-40B4-BE49-F238E27FC236}">
                <a16:creationId xmlns:a16="http://schemas.microsoft.com/office/drawing/2014/main" id="{7F5FC3BA-5487-4508-873C-BD62CF83F5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18067C9-03DB-4C5D-B7D5-7F0EB2EAF0F7}"/>
              </a:ext>
            </a:extLst>
          </p:cNvPr>
          <p:cNvSpPr>
            <a:spLocks noGrp="1"/>
          </p:cNvSpPr>
          <p:nvPr>
            <p:ph type="sldNum" sz="quarter" idx="12"/>
          </p:nvPr>
        </p:nvSpPr>
        <p:spPr/>
        <p:txBody>
          <a:bodyPr/>
          <a:lstStyle/>
          <a:p>
            <a:fld id="{6410961B-CA94-49CD-BDCA-12F6CEDF3C14}" type="slidenum">
              <a:rPr lang="en-US" smtClean="0"/>
              <a:t>‹#›</a:t>
            </a:fld>
            <a:endParaRPr lang="en-US" dirty="0"/>
          </a:p>
        </p:txBody>
      </p:sp>
    </p:spTree>
    <p:extLst>
      <p:ext uri="{BB962C8B-B14F-4D97-AF65-F5344CB8AC3E}">
        <p14:creationId xmlns:p14="http://schemas.microsoft.com/office/powerpoint/2010/main" val="3403526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62C30-2210-4DAE-8790-EED3C6E1B08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9FAC0B-A36A-43FF-B9B8-0E74352BCBC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FC13BD-E5A9-4689-A96B-16184D8154FF}"/>
              </a:ext>
            </a:extLst>
          </p:cNvPr>
          <p:cNvSpPr>
            <a:spLocks noGrp="1"/>
          </p:cNvSpPr>
          <p:nvPr>
            <p:ph type="dt" sz="half" idx="10"/>
          </p:nvPr>
        </p:nvSpPr>
        <p:spPr/>
        <p:txBody>
          <a:bodyPr/>
          <a:lstStyle/>
          <a:p>
            <a:fld id="{3677F23B-3AF0-48E8-98A2-CBD4D25195C7}" type="datetimeFigureOut">
              <a:rPr lang="en-US" smtClean="0"/>
              <a:t>10/31/2022</a:t>
            </a:fld>
            <a:endParaRPr lang="en-US" dirty="0"/>
          </a:p>
        </p:txBody>
      </p:sp>
      <p:sp>
        <p:nvSpPr>
          <p:cNvPr id="5" name="Footer Placeholder 4">
            <a:extLst>
              <a:ext uri="{FF2B5EF4-FFF2-40B4-BE49-F238E27FC236}">
                <a16:creationId xmlns:a16="http://schemas.microsoft.com/office/drawing/2014/main" id="{373DC7F5-A720-4AE5-A063-B110E22BAED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A476911-D42D-4992-9E83-17DE8CFF12D7}"/>
              </a:ext>
            </a:extLst>
          </p:cNvPr>
          <p:cNvSpPr>
            <a:spLocks noGrp="1"/>
          </p:cNvSpPr>
          <p:nvPr>
            <p:ph type="sldNum" sz="quarter" idx="12"/>
          </p:nvPr>
        </p:nvSpPr>
        <p:spPr/>
        <p:txBody>
          <a:bodyPr/>
          <a:lstStyle/>
          <a:p>
            <a:fld id="{6410961B-CA94-49CD-BDCA-12F6CEDF3C14}" type="slidenum">
              <a:rPr lang="en-US" smtClean="0"/>
              <a:t>‹#›</a:t>
            </a:fld>
            <a:endParaRPr lang="en-US" dirty="0"/>
          </a:p>
        </p:txBody>
      </p:sp>
    </p:spTree>
    <p:extLst>
      <p:ext uri="{BB962C8B-B14F-4D97-AF65-F5344CB8AC3E}">
        <p14:creationId xmlns:p14="http://schemas.microsoft.com/office/powerpoint/2010/main" val="1833256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1A5FA4-F0C8-4D55-9E36-A96607528B14}"/>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87953AA-4F0A-4687-9E65-E3702F593445}"/>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BF0167-5EB3-42D6-8CDD-931360D23454}"/>
              </a:ext>
            </a:extLst>
          </p:cNvPr>
          <p:cNvSpPr>
            <a:spLocks noGrp="1"/>
          </p:cNvSpPr>
          <p:nvPr>
            <p:ph type="dt" sz="half" idx="10"/>
          </p:nvPr>
        </p:nvSpPr>
        <p:spPr/>
        <p:txBody>
          <a:bodyPr/>
          <a:lstStyle/>
          <a:p>
            <a:fld id="{3677F23B-3AF0-48E8-98A2-CBD4D25195C7}" type="datetimeFigureOut">
              <a:rPr lang="en-US" smtClean="0"/>
              <a:t>10/31/2022</a:t>
            </a:fld>
            <a:endParaRPr lang="en-US" dirty="0"/>
          </a:p>
        </p:txBody>
      </p:sp>
      <p:sp>
        <p:nvSpPr>
          <p:cNvPr id="5" name="Footer Placeholder 4">
            <a:extLst>
              <a:ext uri="{FF2B5EF4-FFF2-40B4-BE49-F238E27FC236}">
                <a16:creationId xmlns:a16="http://schemas.microsoft.com/office/drawing/2014/main" id="{2C3A3BDA-887E-4BCA-A47A-380B4194C3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44182F1-318B-4700-B8FC-DF4875C98A7F}"/>
              </a:ext>
            </a:extLst>
          </p:cNvPr>
          <p:cNvSpPr>
            <a:spLocks noGrp="1"/>
          </p:cNvSpPr>
          <p:nvPr>
            <p:ph type="sldNum" sz="quarter" idx="12"/>
          </p:nvPr>
        </p:nvSpPr>
        <p:spPr/>
        <p:txBody>
          <a:bodyPr/>
          <a:lstStyle/>
          <a:p>
            <a:fld id="{6410961B-CA94-49CD-BDCA-12F6CEDF3C14}" type="slidenum">
              <a:rPr lang="en-US" smtClean="0"/>
              <a:t>‹#›</a:t>
            </a:fld>
            <a:endParaRPr lang="en-US" dirty="0"/>
          </a:p>
        </p:txBody>
      </p:sp>
    </p:spTree>
    <p:extLst>
      <p:ext uri="{BB962C8B-B14F-4D97-AF65-F5344CB8AC3E}">
        <p14:creationId xmlns:p14="http://schemas.microsoft.com/office/powerpoint/2010/main" val="42092113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3677F23B-3AF0-48E8-98A2-CBD4D25195C7}" type="datetimeFigureOut">
              <a:rPr lang="en-US" smtClean="0"/>
              <a:t>10/31/2022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410961B-CA94-49CD-BDCA-12F6CEDF3C14}" type="slidenum">
              <a:rPr lang="en-US" smtClean="0"/>
              <a:t>‹#›</a:t>
            </a:fld>
            <a:endParaRPr lang="en-US" dirty="0"/>
          </a:p>
        </p:txBody>
      </p:sp>
      <p:sp>
        <p:nvSpPr>
          <p:cNvPr id="11" name="Content Placeholder 10"/>
          <p:cNvSpPr>
            <a:spLocks noGrp="1"/>
          </p:cNvSpPr>
          <p:nvPr>
            <p:ph sz="quarter" idx="13"/>
          </p:nvPr>
        </p:nvSpPr>
        <p:spPr>
          <a:xfrm>
            <a:off x="1298448" y="2944368"/>
            <a:ext cx="3227832" cy="2779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44914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21035-707E-457A-AA91-5EAD65C89F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2570F8-A7D5-446A-A110-D812D62F144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EA0C94-2B7F-4AC5-8FA9-3A31AC3F37DB}"/>
              </a:ext>
            </a:extLst>
          </p:cNvPr>
          <p:cNvSpPr>
            <a:spLocks noGrp="1"/>
          </p:cNvSpPr>
          <p:nvPr>
            <p:ph type="dt" sz="half" idx="10"/>
          </p:nvPr>
        </p:nvSpPr>
        <p:spPr/>
        <p:txBody>
          <a:bodyPr/>
          <a:lstStyle/>
          <a:p>
            <a:fld id="{3677F23B-3AF0-48E8-98A2-CBD4D25195C7}" type="datetimeFigureOut">
              <a:rPr lang="en-US" smtClean="0"/>
              <a:t>10/31/2022</a:t>
            </a:fld>
            <a:endParaRPr lang="en-US" dirty="0"/>
          </a:p>
        </p:txBody>
      </p:sp>
      <p:sp>
        <p:nvSpPr>
          <p:cNvPr id="5" name="Footer Placeholder 4">
            <a:extLst>
              <a:ext uri="{FF2B5EF4-FFF2-40B4-BE49-F238E27FC236}">
                <a16:creationId xmlns:a16="http://schemas.microsoft.com/office/drawing/2014/main" id="{1D609A0B-7973-4C65-8433-1B8F78C8C8D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2AA6263-7828-4D4E-BC09-A72AA23C990C}"/>
              </a:ext>
            </a:extLst>
          </p:cNvPr>
          <p:cNvSpPr>
            <a:spLocks noGrp="1"/>
          </p:cNvSpPr>
          <p:nvPr>
            <p:ph type="sldNum" sz="quarter" idx="12"/>
          </p:nvPr>
        </p:nvSpPr>
        <p:spPr/>
        <p:txBody>
          <a:bodyPr/>
          <a:lstStyle/>
          <a:p>
            <a:fld id="{6410961B-CA94-49CD-BDCA-12F6CEDF3C14}" type="slidenum">
              <a:rPr lang="en-US" smtClean="0"/>
              <a:t>‹#›</a:t>
            </a:fld>
            <a:endParaRPr lang="en-US" dirty="0"/>
          </a:p>
        </p:txBody>
      </p:sp>
    </p:spTree>
    <p:extLst>
      <p:ext uri="{BB962C8B-B14F-4D97-AF65-F5344CB8AC3E}">
        <p14:creationId xmlns:p14="http://schemas.microsoft.com/office/powerpoint/2010/main" val="2327105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48556-CAB0-4D6D-8522-250F686F8626}"/>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6D3B585D-A182-4FE3-9469-DA03CA1A3D4C}"/>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1191821-D2FC-4F10-BF1D-718955D30922}"/>
              </a:ext>
            </a:extLst>
          </p:cNvPr>
          <p:cNvSpPr>
            <a:spLocks noGrp="1"/>
          </p:cNvSpPr>
          <p:nvPr>
            <p:ph type="dt" sz="half" idx="10"/>
          </p:nvPr>
        </p:nvSpPr>
        <p:spPr/>
        <p:txBody>
          <a:bodyPr/>
          <a:lstStyle/>
          <a:p>
            <a:fld id="{3677F23B-3AF0-48E8-98A2-CBD4D25195C7}" type="datetimeFigureOut">
              <a:rPr lang="en-US" smtClean="0"/>
              <a:t>10/31/2022</a:t>
            </a:fld>
            <a:endParaRPr lang="en-US" dirty="0"/>
          </a:p>
        </p:txBody>
      </p:sp>
      <p:sp>
        <p:nvSpPr>
          <p:cNvPr id="5" name="Footer Placeholder 4">
            <a:extLst>
              <a:ext uri="{FF2B5EF4-FFF2-40B4-BE49-F238E27FC236}">
                <a16:creationId xmlns:a16="http://schemas.microsoft.com/office/drawing/2014/main" id="{021455DC-AF3B-4977-8D12-21FCEA4AF76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3F1EC23-EC92-4111-96E9-E0236E0F10F9}"/>
              </a:ext>
            </a:extLst>
          </p:cNvPr>
          <p:cNvSpPr>
            <a:spLocks noGrp="1"/>
          </p:cNvSpPr>
          <p:nvPr>
            <p:ph type="sldNum" sz="quarter" idx="12"/>
          </p:nvPr>
        </p:nvSpPr>
        <p:spPr/>
        <p:txBody>
          <a:bodyPr/>
          <a:lstStyle/>
          <a:p>
            <a:fld id="{6410961B-CA94-49CD-BDCA-12F6CEDF3C14}" type="slidenum">
              <a:rPr lang="en-US" smtClean="0"/>
              <a:t>‹#›</a:t>
            </a:fld>
            <a:endParaRPr lang="en-US" dirty="0"/>
          </a:p>
        </p:txBody>
      </p:sp>
    </p:spTree>
    <p:extLst>
      <p:ext uri="{BB962C8B-B14F-4D97-AF65-F5344CB8AC3E}">
        <p14:creationId xmlns:p14="http://schemas.microsoft.com/office/powerpoint/2010/main" val="812528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D2A4F-D16E-467C-8A6E-2F330E136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D648BC-1C28-4268-884C-19308AB9A5C8}"/>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C4D6026-DE37-4B7A-89B8-9298C1D82467}"/>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C251D66-107E-4433-8154-EB771716F8FF}"/>
              </a:ext>
            </a:extLst>
          </p:cNvPr>
          <p:cNvSpPr>
            <a:spLocks noGrp="1"/>
          </p:cNvSpPr>
          <p:nvPr>
            <p:ph type="dt" sz="half" idx="10"/>
          </p:nvPr>
        </p:nvSpPr>
        <p:spPr/>
        <p:txBody>
          <a:bodyPr/>
          <a:lstStyle/>
          <a:p>
            <a:fld id="{3677F23B-3AF0-48E8-98A2-CBD4D25195C7}" type="datetimeFigureOut">
              <a:rPr lang="en-US" smtClean="0"/>
              <a:t>10/31/2022</a:t>
            </a:fld>
            <a:endParaRPr lang="en-US" dirty="0"/>
          </a:p>
        </p:txBody>
      </p:sp>
      <p:sp>
        <p:nvSpPr>
          <p:cNvPr id="6" name="Footer Placeholder 5">
            <a:extLst>
              <a:ext uri="{FF2B5EF4-FFF2-40B4-BE49-F238E27FC236}">
                <a16:creationId xmlns:a16="http://schemas.microsoft.com/office/drawing/2014/main" id="{AC988DFD-7C89-4FF0-B39B-A27F6C3012F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57D76E7-1F42-4FAF-88DD-AB438C4750D9}"/>
              </a:ext>
            </a:extLst>
          </p:cNvPr>
          <p:cNvSpPr>
            <a:spLocks noGrp="1"/>
          </p:cNvSpPr>
          <p:nvPr>
            <p:ph type="sldNum" sz="quarter" idx="12"/>
          </p:nvPr>
        </p:nvSpPr>
        <p:spPr/>
        <p:txBody>
          <a:bodyPr/>
          <a:lstStyle/>
          <a:p>
            <a:fld id="{6410961B-CA94-49CD-BDCA-12F6CEDF3C14}" type="slidenum">
              <a:rPr lang="en-US" smtClean="0"/>
              <a:t>‹#›</a:t>
            </a:fld>
            <a:endParaRPr lang="en-US" dirty="0"/>
          </a:p>
        </p:txBody>
      </p:sp>
    </p:spTree>
    <p:extLst>
      <p:ext uri="{BB962C8B-B14F-4D97-AF65-F5344CB8AC3E}">
        <p14:creationId xmlns:p14="http://schemas.microsoft.com/office/powerpoint/2010/main" val="1617178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D8D2D-97B0-4D20-AD38-59348721E3E0}"/>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886DF3-25ED-4486-B432-CC30508C62D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50FA8656-6D21-4C7A-A78A-7A67F21E3F13}"/>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6422DE-D8B6-40B3-BDC3-E2FCA891AE6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2CA692E1-F05C-4823-B77F-38EDA6B24621}"/>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046EA2-1109-4332-8FB4-67DF15E41EA4}"/>
              </a:ext>
            </a:extLst>
          </p:cNvPr>
          <p:cNvSpPr>
            <a:spLocks noGrp="1"/>
          </p:cNvSpPr>
          <p:nvPr>
            <p:ph type="dt" sz="half" idx="10"/>
          </p:nvPr>
        </p:nvSpPr>
        <p:spPr/>
        <p:txBody>
          <a:bodyPr/>
          <a:lstStyle/>
          <a:p>
            <a:fld id="{3677F23B-3AF0-48E8-98A2-CBD4D25195C7}" type="datetimeFigureOut">
              <a:rPr lang="en-US" smtClean="0"/>
              <a:t>10/31/2022</a:t>
            </a:fld>
            <a:endParaRPr lang="en-US" dirty="0"/>
          </a:p>
        </p:txBody>
      </p:sp>
      <p:sp>
        <p:nvSpPr>
          <p:cNvPr id="8" name="Footer Placeholder 7">
            <a:extLst>
              <a:ext uri="{FF2B5EF4-FFF2-40B4-BE49-F238E27FC236}">
                <a16:creationId xmlns:a16="http://schemas.microsoft.com/office/drawing/2014/main" id="{E8B8E262-D994-43A0-96DB-8C9B0EF3BEE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3C6DE26-34D4-4135-9D28-D69D4327CADB}"/>
              </a:ext>
            </a:extLst>
          </p:cNvPr>
          <p:cNvSpPr>
            <a:spLocks noGrp="1"/>
          </p:cNvSpPr>
          <p:nvPr>
            <p:ph type="sldNum" sz="quarter" idx="12"/>
          </p:nvPr>
        </p:nvSpPr>
        <p:spPr/>
        <p:txBody>
          <a:bodyPr/>
          <a:lstStyle/>
          <a:p>
            <a:fld id="{6410961B-CA94-49CD-BDCA-12F6CEDF3C14}" type="slidenum">
              <a:rPr lang="en-US" smtClean="0"/>
              <a:t>‹#›</a:t>
            </a:fld>
            <a:endParaRPr lang="en-US" dirty="0"/>
          </a:p>
        </p:txBody>
      </p:sp>
    </p:spTree>
    <p:extLst>
      <p:ext uri="{BB962C8B-B14F-4D97-AF65-F5344CB8AC3E}">
        <p14:creationId xmlns:p14="http://schemas.microsoft.com/office/powerpoint/2010/main" val="210298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87900-C2D4-41C4-8462-0F04C2F8DAC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E16D34-22C8-42F5-8A2A-78328AC46937}"/>
              </a:ext>
            </a:extLst>
          </p:cNvPr>
          <p:cNvSpPr>
            <a:spLocks noGrp="1"/>
          </p:cNvSpPr>
          <p:nvPr>
            <p:ph type="dt" sz="half" idx="10"/>
          </p:nvPr>
        </p:nvSpPr>
        <p:spPr/>
        <p:txBody>
          <a:bodyPr/>
          <a:lstStyle/>
          <a:p>
            <a:fld id="{3677F23B-3AF0-48E8-98A2-CBD4D25195C7}" type="datetimeFigureOut">
              <a:rPr lang="en-US" smtClean="0"/>
              <a:t>10/31/2022</a:t>
            </a:fld>
            <a:endParaRPr lang="en-US" dirty="0"/>
          </a:p>
        </p:txBody>
      </p:sp>
      <p:sp>
        <p:nvSpPr>
          <p:cNvPr id="4" name="Footer Placeholder 3">
            <a:extLst>
              <a:ext uri="{FF2B5EF4-FFF2-40B4-BE49-F238E27FC236}">
                <a16:creationId xmlns:a16="http://schemas.microsoft.com/office/drawing/2014/main" id="{BB90C555-2F70-4E3B-A3D7-E808D6F06CA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A381A27-AA94-4BAA-B3CC-C1132E6B0861}"/>
              </a:ext>
            </a:extLst>
          </p:cNvPr>
          <p:cNvSpPr>
            <a:spLocks noGrp="1"/>
          </p:cNvSpPr>
          <p:nvPr>
            <p:ph type="sldNum" sz="quarter" idx="12"/>
          </p:nvPr>
        </p:nvSpPr>
        <p:spPr/>
        <p:txBody>
          <a:bodyPr/>
          <a:lstStyle/>
          <a:p>
            <a:fld id="{6410961B-CA94-49CD-BDCA-12F6CEDF3C14}" type="slidenum">
              <a:rPr lang="en-US" smtClean="0"/>
              <a:t>‹#›</a:t>
            </a:fld>
            <a:endParaRPr lang="en-US" dirty="0"/>
          </a:p>
        </p:txBody>
      </p:sp>
    </p:spTree>
    <p:extLst>
      <p:ext uri="{BB962C8B-B14F-4D97-AF65-F5344CB8AC3E}">
        <p14:creationId xmlns:p14="http://schemas.microsoft.com/office/powerpoint/2010/main" val="1407748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A080EC-122D-4AF7-80C4-3D0CE7CE5A97}"/>
              </a:ext>
            </a:extLst>
          </p:cNvPr>
          <p:cNvSpPr>
            <a:spLocks noGrp="1"/>
          </p:cNvSpPr>
          <p:nvPr>
            <p:ph type="dt" sz="half" idx="10"/>
          </p:nvPr>
        </p:nvSpPr>
        <p:spPr/>
        <p:txBody>
          <a:bodyPr/>
          <a:lstStyle/>
          <a:p>
            <a:fld id="{3677F23B-3AF0-48E8-98A2-CBD4D25195C7}" type="datetimeFigureOut">
              <a:rPr lang="en-US" smtClean="0"/>
              <a:t>10/31/2022</a:t>
            </a:fld>
            <a:endParaRPr lang="en-US" dirty="0"/>
          </a:p>
        </p:txBody>
      </p:sp>
      <p:sp>
        <p:nvSpPr>
          <p:cNvPr id="3" name="Footer Placeholder 2">
            <a:extLst>
              <a:ext uri="{FF2B5EF4-FFF2-40B4-BE49-F238E27FC236}">
                <a16:creationId xmlns:a16="http://schemas.microsoft.com/office/drawing/2014/main" id="{E821B791-865F-4989-A84D-5EB3837635D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531D86D-EC64-441C-87B5-247A217AE4BC}"/>
              </a:ext>
            </a:extLst>
          </p:cNvPr>
          <p:cNvSpPr>
            <a:spLocks noGrp="1"/>
          </p:cNvSpPr>
          <p:nvPr>
            <p:ph type="sldNum" sz="quarter" idx="12"/>
          </p:nvPr>
        </p:nvSpPr>
        <p:spPr/>
        <p:txBody>
          <a:bodyPr/>
          <a:lstStyle/>
          <a:p>
            <a:fld id="{6410961B-CA94-49CD-BDCA-12F6CEDF3C14}" type="slidenum">
              <a:rPr lang="en-US" smtClean="0"/>
              <a:t>‹#›</a:t>
            </a:fld>
            <a:endParaRPr lang="en-US" dirty="0"/>
          </a:p>
        </p:txBody>
      </p:sp>
    </p:spTree>
    <p:extLst>
      <p:ext uri="{BB962C8B-B14F-4D97-AF65-F5344CB8AC3E}">
        <p14:creationId xmlns:p14="http://schemas.microsoft.com/office/powerpoint/2010/main" val="432771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5C0B6-43BF-4BD9-9A2C-F285C3F312E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89786627-0C25-4E5A-9EE8-7608C078074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136CFC6-518E-4D6F-9A61-2FA653CA54B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6A3A398C-BC5E-49DA-99E6-A2C3DE380FCE}"/>
              </a:ext>
            </a:extLst>
          </p:cNvPr>
          <p:cNvSpPr>
            <a:spLocks noGrp="1"/>
          </p:cNvSpPr>
          <p:nvPr>
            <p:ph type="dt" sz="half" idx="10"/>
          </p:nvPr>
        </p:nvSpPr>
        <p:spPr/>
        <p:txBody>
          <a:bodyPr/>
          <a:lstStyle/>
          <a:p>
            <a:fld id="{3677F23B-3AF0-48E8-98A2-CBD4D25195C7}" type="datetimeFigureOut">
              <a:rPr lang="en-US" smtClean="0"/>
              <a:t>10/31/2022</a:t>
            </a:fld>
            <a:endParaRPr lang="en-US" dirty="0"/>
          </a:p>
        </p:txBody>
      </p:sp>
      <p:sp>
        <p:nvSpPr>
          <p:cNvPr id="6" name="Footer Placeholder 5">
            <a:extLst>
              <a:ext uri="{FF2B5EF4-FFF2-40B4-BE49-F238E27FC236}">
                <a16:creationId xmlns:a16="http://schemas.microsoft.com/office/drawing/2014/main" id="{51678027-AF98-4488-9708-1D1CBD2684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4C3795F-3EB5-46F9-B600-A97A4D0464CA}"/>
              </a:ext>
            </a:extLst>
          </p:cNvPr>
          <p:cNvSpPr>
            <a:spLocks noGrp="1"/>
          </p:cNvSpPr>
          <p:nvPr>
            <p:ph type="sldNum" sz="quarter" idx="12"/>
          </p:nvPr>
        </p:nvSpPr>
        <p:spPr/>
        <p:txBody>
          <a:bodyPr/>
          <a:lstStyle/>
          <a:p>
            <a:fld id="{6410961B-CA94-49CD-BDCA-12F6CEDF3C14}" type="slidenum">
              <a:rPr lang="en-US" smtClean="0"/>
              <a:t>‹#›</a:t>
            </a:fld>
            <a:endParaRPr lang="en-US" dirty="0"/>
          </a:p>
        </p:txBody>
      </p:sp>
    </p:spTree>
    <p:extLst>
      <p:ext uri="{BB962C8B-B14F-4D97-AF65-F5344CB8AC3E}">
        <p14:creationId xmlns:p14="http://schemas.microsoft.com/office/powerpoint/2010/main" val="4208103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C3795-836A-46F4-B5D3-D090DCD3ED3A}"/>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28BBBC70-414B-4835-A739-0F150F2139A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353DE7CC-B3A2-4236-9894-1EE30A74EAD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58BE757E-3A3B-40DC-979E-4D12C8E3727E}"/>
              </a:ext>
            </a:extLst>
          </p:cNvPr>
          <p:cNvSpPr>
            <a:spLocks noGrp="1"/>
          </p:cNvSpPr>
          <p:nvPr>
            <p:ph type="dt" sz="half" idx="10"/>
          </p:nvPr>
        </p:nvSpPr>
        <p:spPr/>
        <p:txBody>
          <a:bodyPr/>
          <a:lstStyle/>
          <a:p>
            <a:fld id="{3677F23B-3AF0-48E8-98A2-CBD4D25195C7}" type="datetimeFigureOut">
              <a:rPr lang="en-US" smtClean="0"/>
              <a:t>10/31/2022</a:t>
            </a:fld>
            <a:endParaRPr lang="en-US" dirty="0"/>
          </a:p>
        </p:txBody>
      </p:sp>
      <p:sp>
        <p:nvSpPr>
          <p:cNvPr id="6" name="Footer Placeholder 5">
            <a:extLst>
              <a:ext uri="{FF2B5EF4-FFF2-40B4-BE49-F238E27FC236}">
                <a16:creationId xmlns:a16="http://schemas.microsoft.com/office/drawing/2014/main" id="{113CF8A1-F803-47A9-BC81-B71295E0335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27BC2A-0C1A-4141-8D59-935E0DBDFBE7}"/>
              </a:ext>
            </a:extLst>
          </p:cNvPr>
          <p:cNvSpPr>
            <a:spLocks noGrp="1"/>
          </p:cNvSpPr>
          <p:nvPr>
            <p:ph type="sldNum" sz="quarter" idx="12"/>
          </p:nvPr>
        </p:nvSpPr>
        <p:spPr/>
        <p:txBody>
          <a:bodyPr/>
          <a:lstStyle/>
          <a:p>
            <a:fld id="{6410961B-CA94-49CD-BDCA-12F6CEDF3C14}" type="slidenum">
              <a:rPr lang="en-US" smtClean="0"/>
              <a:t>‹#›</a:t>
            </a:fld>
            <a:endParaRPr lang="en-US" dirty="0"/>
          </a:p>
        </p:txBody>
      </p:sp>
    </p:spTree>
    <p:extLst>
      <p:ext uri="{BB962C8B-B14F-4D97-AF65-F5344CB8AC3E}">
        <p14:creationId xmlns:p14="http://schemas.microsoft.com/office/powerpoint/2010/main" val="2374959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5E8A11-3E7A-4B19-A2CC-A3B1450DD2AA}"/>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50CD581-C72B-4F7F-8A12-77CAE6049F0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37E140-1C7C-4FB0-BAC4-5133FD0FD19E}"/>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677F23B-3AF0-48E8-98A2-CBD4D25195C7}" type="datetimeFigureOut">
              <a:rPr lang="en-US" smtClean="0"/>
              <a:t>10/31/2022</a:t>
            </a:fld>
            <a:endParaRPr lang="en-US" dirty="0"/>
          </a:p>
        </p:txBody>
      </p:sp>
      <p:sp>
        <p:nvSpPr>
          <p:cNvPr id="5" name="Footer Placeholder 4">
            <a:extLst>
              <a:ext uri="{FF2B5EF4-FFF2-40B4-BE49-F238E27FC236}">
                <a16:creationId xmlns:a16="http://schemas.microsoft.com/office/drawing/2014/main" id="{786B8BFD-5CA2-47F5-9BD6-0C8ECFAC1A0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9CF7B5F-11FF-41C9-9D40-715D05E8C5F4}"/>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410961B-CA94-49CD-BDCA-12F6CEDF3C14}" type="slidenum">
              <a:rPr lang="en-US" smtClean="0"/>
              <a:t>‹#›</a:t>
            </a:fld>
            <a:endParaRPr lang="en-US" dirty="0"/>
          </a:p>
        </p:txBody>
      </p:sp>
    </p:spTree>
    <p:extLst>
      <p:ext uri="{BB962C8B-B14F-4D97-AF65-F5344CB8AC3E}">
        <p14:creationId xmlns:p14="http://schemas.microsoft.com/office/powerpoint/2010/main" val="92304794"/>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rkbensonlcpc@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state.il.us/aging/2rules/rules-main.htm"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2">
            <a:schemeClr val="accent1"/>
          </a:lnRef>
          <a:fillRef idx="1">
            <a:schemeClr val="lt1"/>
          </a:fillRef>
          <a:effectRef idx="0">
            <a:schemeClr val="accent1"/>
          </a:effectRef>
          <a:fontRef idx="minor">
            <a:schemeClr val="dk1"/>
          </a:fontRef>
        </p:style>
        <p:txBody>
          <a:bodyPr>
            <a:normAutofit/>
          </a:bodyPr>
          <a:lstStyle/>
          <a:p>
            <a:r>
              <a:rPr lang="en-US" sz="3800" b="1" dirty="0">
                <a:solidFill>
                  <a:schemeClr val="tx1"/>
                </a:solidFill>
              </a:rPr>
              <a:t>Working with Older  Adults</a:t>
            </a:r>
            <a:r>
              <a:rPr lang="en-US" sz="3800" dirty="0">
                <a:solidFill>
                  <a:schemeClr val="accent1">
                    <a:lumMod val="75000"/>
                  </a:schemeClr>
                </a:solidFill>
              </a:rPr>
              <a:t>	</a:t>
            </a:r>
          </a:p>
        </p:txBody>
      </p:sp>
      <p:sp>
        <p:nvSpPr>
          <p:cNvPr id="3" name="Subtitle 2"/>
          <p:cNvSpPr>
            <a:spLocks noGrp="1"/>
          </p:cNvSpPr>
          <p:nvPr>
            <p:ph type="subTitle" idx="1"/>
          </p:nvPr>
        </p:nvSpPr>
        <p:spPr/>
        <p:txBody>
          <a:bodyPr>
            <a:normAutofit/>
          </a:bodyPr>
          <a:lstStyle/>
          <a:p>
            <a:r>
              <a:rPr lang="en-US" sz="2400" dirty="0"/>
              <a:t>Mark Benson, LCPC </a:t>
            </a:r>
          </a:p>
          <a:p>
            <a:r>
              <a:rPr lang="en-US" sz="2400" dirty="0">
                <a:hlinkClick r:id="rId3"/>
              </a:rPr>
              <a:t>markbensonlcpc@gmail.com</a:t>
            </a:r>
            <a:endParaRPr lang="en-US" sz="2400" dirty="0"/>
          </a:p>
          <a:p>
            <a:r>
              <a:rPr lang="en-US" sz="2400" dirty="0"/>
              <a:t>(309) 212-4192</a:t>
            </a:r>
          </a:p>
        </p:txBody>
      </p:sp>
    </p:spTree>
    <p:extLst>
      <p:ext uri="{BB962C8B-B14F-4D97-AF65-F5344CB8AC3E}">
        <p14:creationId xmlns:p14="http://schemas.microsoft.com/office/powerpoint/2010/main" val="2154464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58763" y="889000"/>
            <a:ext cx="8656637" cy="787400"/>
          </a:xfrm>
        </p:spPr>
        <p:txBody>
          <a:bodyPr>
            <a:normAutofit/>
          </a:bodyPr>
          <a:lstStyle/>
          <a:p>
            <a:pPr algn="ctr"/>
            <a:r>
              <a:rPr lang="en-US" sz="3200" b="1" dirty="0">
                <a:latin typeface="+mn-lt"/>
              </a:rPr>
              <a:t>Older Adult Suicide Facts</a:t>
            </a:r>
            <a:endParaRPr lang="en-US" sz="3200" dirty="0">
              <a:latin typeface="+mn-lt"/>
            </a:endParaRPr>
          </a:p>
        </p:txBody>
      </p:sp>
      <p:sp>
        <p:nvSpPr>
          <p:cNvPr id="3" name="TextBox 2"/>
          <p:cNvSpPr txBox="1"/>
          <p:nvPr/>
        </p:nvSpPr>
        <p:spPr>
          <a:xfrm>
            <a:off x="457200" y="2286001"/>
            <a:ext cx="7086600" cy="5361468"/>
          </a:xfrm>
          <a:prstGeom prst="rect">
            <a:avLst/>
          </a:prstGeom>
          <a:noFill/>
        </p:spPr>
        <p:txBody>
          <a:bodyPr wrap="square" rtlCol="0">
            <a:spAutoFit/>
          </a:bodyPr>
          <a:lstStyle/>
          <a:p>
            <a:pPr marL="457200" indent="-457200">
              <a:buFont typeface="Arial" panose="020B0604020202020204" pitchFamily="34" charset="0"/>
              <a:buChar char="•"/>
            </a:pPr>
            <a:r>
              <a:rPr lang="en-US" sz="2400" dirty="0"/>
              <a:t>12.5% of the population is over 65. Account for 18% of all suicides</a:t>
            </a:r>
          </a:p>
          <a:p>
            <a:pPr marL="457200" indent="-457200">
              <a:buFont typeface="Arial" panose="020B0604020202020204" pitchFamily="34" charset="0"/>
              <a:buChar char="•"/>
            </a:pPr>
            <a:endParaRPr lang="en-US" sz="2400" dirty="0"/>
          </a:p>
          <a:p>
            <a:pPr marL="342900" indent="-342900">
              <a:lnSpc>
                <a:spcPct val="80000"/>
              </a:lnSpc>
              <a:buFont typeface="Arial" panose="020B0604020202020204" pitchFamily="34" charset="0"/>
              <a:buChar char="•"/>
            </a:pPr>
            <a:r>
              <a:rPr lang="en-US" sz="2400" dirty="0"/>
              <a:t>The suicide rate for adults &gt;75 is 3X higher</a:t>
            </a:r>
          </a:p>
          <a:p>
            <a:pPr>
              <a:lnSpc>
                <a:spcPct val="80000"/>
              </a:lnSpc>
            </a:pPr>
            <a:endParaRPr lang="en-US" sz="2400" dirty="0"/>
          </a:p>
          <a:p>
            <a:pPr marL="457200" indent="-457200">
              <a:buFont typeface="Arial" panose="020B0604020202020204" pitchFamily="34" charset="0"/>
              <a:buChar char="•"/>
            </a:pPr>
            <a:r>
              <a:rPr lang="en-US" sz="2400" dirty="0"/>
              <a:t>75% of older adults who complete suicide saw their primary physician within the last month</a:t>
            </a:r>
          </a:p>
          <a:p>
            <a:endParaRPr lang="en-US" sz="2400" dirty="0"/>
          </a:p>
          <a:p>
            <a:pPr marL="457200" indent="-457200">
              <a:buFont typeface="Arial" panose="020B0604020202020204" pitchFamily="34" charset="0"/>
              <a:buChar char="•"/>
            </a:pPr>
            <a:r>
              <a:rPr lang="en-US" sz="2400" dirty="0"/>
              <a:t>White men over 55- highest rate of suicide</a:t>
            </a:r>
          </a:p>
          <a:p>
            <a:endParaRPr lang="en-US" sz="2400" dirty="0"/>
          </a:p>
          <a:p>
            <a:pPr marL="457200" indent="-457200">
              <a:buFont typeface="Arial" panose="020B0604020202020204" pitchFamily="34" charset="0"/>
              <a:buChar char="•"/>
            </a:pPr>
            <a:r>
              <a:rPr lang="en-US" sz="2400" dirty="0"/>
              <a:t>Make less attempts, but are more likely to die from an attempt</a:t>
            </a:r>
          </a:p>
          <a:p>
            <a:endParaRPr lang="en-US" sz="3200" b="1" dirty="0"/>
          </a:p>
          <a:p>
            <a:pPr>
              <a:buFont typeface="Wingdings" pitchFamily="2" charset="2"/>
              <a:buChar char="v"/>
            </a:pPr>
            <a:endParaRPr lang="en-US" sz="3200" b="1" dirty="0"/>
          </a:p>
        </p:txBody>
      </p:sp>
    </p:spTree>
    <p:extLst>
      <p:ext uri="{BB962C8B-B14F-4D97-AF65-F5344CB8AC3E}">
        <p14:creationId xmlns:p14="http://schemas.microsoft.com/office/powerpoint/2010/main" val="1466832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9A8CC-1FF8-4EB6-91B5-6C9A681E81E0}"/>
              </a:ext>
            </a:extLst>
          </p:cNvPr>
          <p:cNvSpPr>
            <a:spLocks noGrp="1"/>
          </p:cNvSpPr>
          <p:nvPr>
            <p:ph type="title"/>
          </p:nvPr>
        </p:nvSpPr>
        <p:spPr/>
        <p:txBody>
          <a:bodyPr>
            <a:normAutofit/>
          </a:bodyPr>
          <a:lstStyle/>
          <a:p>
            <a:pPr algn="ctr"/>
            <a:r>
              <a:rPr lang="en-US" sz="3200" b="1" dirty="0">
                <a:latin typeface="+mn-lt"/>
              </a:rPr>
              <a:t>Suicide: Risk Factors</a:t>
            </a:r>
          </a:p>
        </p:txBody>
      </p:sp>
      <p:sp>
        <p:nvSpPr>
          <p:cNvPr id="3" name="Content Placeholder 2">
            <a:extLst>
              <a:ext uri="{FF2B5EF4-FFF2-40B4-BE49-F238E27FC236}">
                <a16:creationId xmlns:a16="http://schemas.microsoft.com/office/drawing/2014/main" id="{7D6513C5-6432-4DAE-8AA3-06A4D9518DF9}"/>
              </a:ext>
            </a:extLst>
          </p:cNvPr>
          <p:cNvSpPr>
            <a:spLocks noGrp="1"/>
          </p:cNvSpPr>
          <p:nvPr>
            <p:ph idx="1"/>
          </p:nvPr>
        </p:nvSpPr>
        <p:spPr/>
        <p:txBody>
          <a:bodyPr/>
          <a:lstStyle/>
          <a:p>
            <a:pPr marL="742950" lvl="1" indent="-285750" eaLnBrk="1" hangingPunct="1">
              <a:buFont typeface="Arial" panose="020B0604020202020204" pitchFamily="34" charset="0"/>
              <a:buChar char="•"/>
            </a:pPr>
            <a:r>
              <a:rPr lang="en-US" sz="2400" dirty="0"/>
              <a:t>Experienced the death of a loved one</a:t>
            </a:r>
          </a:p>
          <a:p>
            <a:pPr marL="742950" lvl="1" indent="-285750" eaLnBrk="1" hangingPunct="1">
              <a:buFont typeface="Arial" panose="020B0604020202020204" pitchFamily="34" charset="0"/>
              <a:buChar char="•"/>
            </a:pPr>
            <a:r>
              <a:rPr lang="en-US" sz="2400" dirty="0"/>
              <a:t>Illness</a:t>
            </a:r>
          </a:p>
          <a:p>
            <a:pPr marL="742950" lvl="1" indent="-285750" eaLnBrk="1" hangingPunct="1">
              <a:buFont typeface="Arial" panose="020B0604020202020204" pitchFamily="34" charset="0"/>
              <a:buChar char="•"/>
            </a:pPr>
            <a:r>
              <a:rPr lang="en-US" sz="2400" dirty="0"/>
              <a:t>Isolation</a:t>
            </a:r>
          </a:p>
          <a:p>
            <a:pPr marL="742950" lvl="1" indent="-285750" eaLnBrk="1" hangingPunct="1">
              <a:buFont typeface="Arial" panose="020B0604020202020204" pitchFamily="34" charset="0"/>
              <a:buChar char="•"/>
            </a:pPr>
            <a:r>
              <a:rPr lang="en-US" sz="2400" dirty="0"/>
              <a:t>Role change</a:t>
            </a:r>
          </a:p>
          <a:p>
            <a:pPr marL="742950" lvl="1" indent="-285750" eaLnBrk="1" hangingPunct="1">
              <a:buFont typeface="Arial" panose="020B0604020202020204" pitchFamily="34" charset="0"/>
              <a:buChar char="•"/>
            </a:pPr>
            <a:r>
              <a:rPr lang="en-US" sz="2400" dirty="0"/>
              <a:t>Divorce/Widowed</a:t>
            </a:r>
          </a:p>
          <a:p>
            <a:pPr marL="742950" lvl="1" indent="-285750" eaLnBrk="1" hangingPunct="1">
              <a:buFont typeface="Arial" panose="020B0604020202020204" pitchFamily="34" charset="0"/>
              <a:buChar char="•"/>
            </a:pPr>
            <a:r>
              <a:rPr lang="en-US" sz="2400" dirty="0"/>
              <a:t>Financial</a:t>
            </a:r>
          </a:p>
          <a:p>
            <a:pPr marL="742950" lvl="1" indent="-285750" eaLnBrk="1" hangingPunct="1">
              <a:buFont typeface="Arial" panose="020B0604020202020204" pitchFamily="34" charset="0"/>
              <a:buChar char="•"/>
            </a:pPr>
            <a:r>
              <a:rPr lang="en-US" sz="2400" dirty="0"/>
              <a:t>Family history of suicide</a:t>
            </a:r>
          </a:p>
          <a:p>
            <a:endParaRPr lang="en-US" dirty="0"/>
          </a:p>
        </p:txBody>
      </p:sp>
    </p:spTree>
    <p:extLst>
      <p:ext uri="{BB962C8B-B14F-4D97-AF65-F5344CB8AC3E}">
        <p14:creationId xmlns:p14="http://schemas.microsoft.com/office/powerpoint/2010/main" val="116821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877E4-858B-4615-B21E-AC868D5E6A42}"/>
              </a:ext>
            </a:extLst>
          </p:cNvPr>
          <p:cNvSpPr>
            <a:spLocks noGrp="1"/>
          </p:cNvSpPr>
          <p:nvPr>
            <p:ph type="title"/>
          </p:nvPr>
        </p:nvSpPr>
        <p:spPr/>
        <p:txBody>
          <a:bodyPr>
            <a:normAutofit/>
          </a:bodyPr>
          <a:lstStyle/>
          <a:p>
            <a:pPr algn="ctr"/>
            <a:r>
              <a:rPr lang="en-US" sz="3200" b="1" dirty="0">
                <a:latin typeface="+mn-lt"/>
              </a:rPr>
              <a:t>Agitation</a:t>
            </a:r>
          </a:p>
        </p:txBody>
      </p:sp>
      <p:sp>
        <p:nvSpPr>
          <p:cNvPr id="3" name="Content Placeholder 2">
            <a:extLst>
              <a:ext uri="{FF2B5EF4-FFF2-40B4-BE49-F238E27FC236}">
                <a16:creationId xmlns:a16="http://schemas.microsoft.com/office/drawing/2014/main" id="{D6924AD5-4BD9-49F0-B6EF-C3ABD0D92CC2}"/>
              </a:ext>
            </a:extLst>
          </p:cNvPr>
          <p:cNvSpPr>
            <a:spLocks noGrp="1"/>
          </p:cNvSpPr>
          <p:nvPr>
            <p:ph idx="1"/>
          </p:nvPr>
        </p:nvSpPr>
        <p:spPr/>
        <p:txBody>
          <a:bodyPr>
            <a:normAutofit/>
          </a:bodyPr>
          <a:lstStyle/>
          <a:p>
            <a:pPr>
              <a:buClr>
                <a:schemeClr val="accent1">
                  <a:lumMod val="75000"/>
                </a:schemeClr>
              </a:buClr>
            </a:pPr>
            <a:r>
              <a:rPr lang="en-US" sz="2400" dirty="0"/>
              <a:t>Confused with anxiety but commonly seen in anxious persons</a:t>
            </a:r>
          </a:p>
          <a:p>
            <a:pPr marL="0" indent="0">
              <a:buClr>
                <a:schemeClr val="accent1">
                  <a:lumMod val="75000"/>
                </a:schemeClr>
              </a:buClr>
              <a:buNone/>
            </a:pPr>
            <a:endParaRPr lang="en-US" sz="2400" dirty="0"/>
          </a:p>
          <a:p>
            <a:pPr>
              <a:buClr>
                <a:schemeClr val="accent1">
                  <a:lumMod val="75000"/>
                </a:schemeClr>
              </a:buClr>
            </a:pPr>
            <a:r>
              <a:rPr lang="en-US" sz="2400" dirty="0"/>
              <a:t>An inappropriate verbal, vocal or motor activity, not an obvious expression of need –repetition</a:t>
            </a:r>
          </a:p>
          <a:p>
            <a:pPr marL="0" indent="0">
              <a:buClr>
                <a:schemeClr val="accent1">
                  <a:lumMod val="75000"/>
                </a:schemeClr>
              </a:buClr>
              <a:buNone/>
            </a:pPr>
            <a:endParaRPr lang="en-US" sz="2400" dirty="0"/>
          </a:p>
          <a:p>
            <a:pPr>
              <a:buClr>
                <a:schemeClr val="accent1">
                  <a:lumMod val="75000"/>
                </a:schemeClr>
              </a:buClr>
            </a:pPr>
            <a:r>
              <a:rPr lang="en-US" sz="2400" dirty="0"/>
              <a:t>Not a diagnosis but a group of symptoms</a:t>
            </a:r>
          </a:p>
          <a:p>
            <a:pPr marL="0" indent="0">
              <a:buNone/>
            </a:pPr>
            <a:endParaRPr lang="en-US" sz="2400" dirty="0"/>
          </a:p>
        </p:txBody>
      </p:sp>
    </p:spTree>
    <p:extLst>
      <p:ext uri="{BB962C8B-B14F-4D97-AF65-F5344CB8AC3E}">
        <p14:creationId xmlns:p14="http://schemas.microsoft.com/office/powerpoint/2010/main" val="2078035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E02F9C5-D108-42E3-A521-134A2292540A}"/>
              </a:ext>
            </a:extLst>
          </p:cNvPr>
          <p:cNvSpPr>
            <a:spLocks noGrp="1"/>
          </p:cNvSpPr>
          <p:nvPr>
            <p:ph type="title"/>
          </p:nvPr>
        </p:nvSpPr>
        <p:spPr/>
        <p:txBody>
          <a:bodyPr>
            <a:normAutofit/>
          </a:bodyPr>
          <a:lstStyle/>
          <a:p>
            <a:pPr algn="ctr"/>
            <a:r>
              <a:rPr lang="en-US" sz="3200" b="1" dirty="0">
                <a:latin typeface="+mn-lt"/>
              </a:rPr>
              <a:t>Signs of Agitation</a:t>
            </a:r>
          </a:p>
        </p:txBody>
      </p:sp>
      <p:sp>
        <p:nvSpPr>
          <p:cNvPr id="5" name="Content Placeholder 4">
            <a:extLst>
              <a:ext uri="{FF2B5EF4-FFF2-40B4-BE49-F238E27FC236}">
                <a16:creationId xmlns:a16="http://schemas.microsoft.com/office/drawing/2014/main" id="{31344624-1A0A-43D6-BDF3-C50FC65B669D}"/>
              </a:ext>
            </a:extLst>
          </p:cNvPr>
          <p:cNvSpPr>
            <a:spLocks noGrp="1"/>
          </p:cNvSpPr>
          <p:nvPr>
            <p:ph sz="half" idx="1"/>
          </p:nvPr>
        </p:nvSpPr>
        <p:spPr/>
        <p:txBody>
          <a:bodyPr/>
          <a:lstStyle/>
          <a:p>
            <a:pPr>
              <a:buClr>
                <a:schemeClr val="accent1">
                  <a:lumMod val="75000"/>
                </a:schemeClr>
              </a:buClr>
            </a:pPr>
            <a:r>
              <a:rPr lang="en-US" sz="2400" dirty="0"/>
              <a:t>Extreme Irritability</a:t>
            </a:r>
          </a:p>
          <a:p>
            <a:pPr>
              <a:buClr>
                <a:schemeClr val="accent1">
                  <a:lumMod val="75000"/>
                </a:schemeClr>
              </a:buClr>
            </a:pPr>
            <a:r>
              <a:rPr lang="en-US" sz="2400" dirty="0"/>
              <a:t>Anger</a:t>
            </a:r>
          </a:p>
          <a:p>
            <a:pPr>
              <a:buClr>
                <a:schemeClr val="accent1">
                  <a:lumMod val="75000"/>
                </a:schemeClr>
              </a:buClr>
            </a:pPr>
            <a:r>
              <a:rPr lang="en-US" sz="2400" dirty="0"/>
              <a:t>Fidgeting</a:t>
            </a:r>
          </a:p>
          <a:p>
            <a:pPr>
              <a:buClr>
                <a:schemeClr val="accent1">
                  <a:lumMod val="75000"/>
                </a:schemeClr>
              </a:buClr>
            </a:pPr>
            <a:r>
              <a:rPr lang="en-US" sz="2400" dirty="0"/>
              <a:t>Racing Thoughts</a:t>
            </a:r>
          </a:p>
          <a:p>
            <a:pPr>
              <a:buClr>
                <a:schemeClr val="accent1">
                  <a:lumMod val="75000"/>
                </a:schemeClr>
              </a:buClr>
            </a:pPr>
            <a:r>
              <a:rPr lang="en-US" sz="2400" dirty="0"/>
              <a:t>Restlessness</a:t>
            </a:r>
          </a:p>
          <a:p>
            <a:pPr>
              <a:buClr>
                <a:schemeClr val="accent1">
                  <a:lumMod val="75000"/>
                </a:schemeClr>
              </a:buClr>
            </a:pPr>
            <a:r>
              <a:rPr lang="en-US" sz="2400" dirty="0"/>
              <a:t>Pacing</a:t>
            </a:r>
          </a:p>
          <a:p>
            <a:endParaRPr lang="en-US" dirty="0"/>
          </a:p>
        </p:txBody>
      </p:sp>
      <p:sp>
        <p:nvSpPr>
          <p:cNvPr id="6" name="Content Placeholder 5">
            <a:extLst>
              <a:ext uri="{FF2B5EF4-FFF2-40B4-BE49-F238E27FC236}">
                <a16:creationId xmlns:a16="http://schemas.microsoft.com/office/drawing/2014/main" id="{24817EE8-19FC-4DF3-B312-C362498FA545}"/>
              </a:ext>
            </a:extLst>
          </p:cNvPr>
          <p:cNvSpPr>
            <a:spLocks noGrp="1"/>
          </p:cNvSpPr>
          <p:nvPr>
            <p:ph sz="half" idx="2"/>
          </p:nvPr>
        </p:nvSpPr>
        <p:spPr/>
        <p:txBody>
          <a:bodyPr/>
          <a:lstStyle/>
          <a:p>
            <a:pPr>
              <a:buClr>
                <a:schemeClr val="accent1">
                  <a:lumMod val="75000"/>
                </a:schemeClr>
              </a:buClr>
            </a:pPr>
            <a:r>
              <a:rPr lang="en-US" sz="2400" dirty="0"/>
              <a:t>Hand-wringing</a:t>
            </a:r>
          </a:p>
          <a:p>
            <a:pPr>
              <a:buClr>
                <a:schemeClr val="accent1">
                  <a:lumMod val="75000"/>
                </a:schemeClr>
              </a:buClr>
            </a:pPr>
            <a:r>
              <a:rPr lang="en-US" sz="2400" dirty="0"/>
              <a:t>Nail-biting</a:t>
            </a:r>
          </a:p>
          <a:p>
            <a:pPr>
              <a:buClr>
                <a:schemeClr val="accent1">
                  <a:lumMod val="75000"/>
                </a:schemeClr>
              </a:buClr>
            </a:pPr>
            <a:r>
              <a:rPr lang="en-US" sz="2400" dirty="0"/>
              <a:t>Verbal Outburst</a:t>
            </a:r>
          </a:p>
          <a:p>
            <a:pPr>
              <a:buClr>
                <a:schemeClr val="accent1">
                  <a:lumMod val="75000"/>
                </a:schemeClr>
              </a:buClr>
            </a:pPr>
            <a:r>
              <a:rPr lang="en-US" sz="2400" dirty="0"/>
              <a:t>Pulling at clothes or hair</a:t>
            </a:r>
          </a:p>
          <a:p>
            <a:pPr>
              <a:buClr>
                <a:schemeClr val="accent1">
                  <a:lumMod val="75000"/>
                </a:schemeClr>
              </a:buClr>
            </a:pPr>
            <a:r>
              <a:rPr lang="en-US" sz="2400" dirty="0"/>
              <a:t>Taking clothes off</a:t>
            </a:r>
          </a:p>
          <a:p>
            <a:pPr>
              <a:buClr>
                <a:schemeClr val="accent1">
                  <a:lumMod val="75000"/>
                </a:schemeClr>
              </a:buClr>
            </a:pPr>
            <a:r>
              <a:rPr lang="en-US" sz="2400" dirty="0"/>
              <a:t>Picking at Skin </a:t>
            </a:r>
          </a:p>
          <a:p>
            <a:pPr marL="0" indent="0">
              <a:buClr>
                <a:schemeClr val="accent1">
                  <a:lumMod val="75000"/>
                </a:schemeClr>
              </a:buClr>
              <a:buNone/>
            </a:pPr>
            <a:endParaRPr lang="en-US" sz="2400" dirty="0"/>
          </a:p>
          <a:p>
            <a:pPr marL="0" indent="0">
              <a:buNone/>
            </a:pPr>
            <a:endParaRPr lang="en-US" dirty="0"/>
          </a:p>
        </p:txBody>
      </p:sp>
    </p:spTree>
    <p:extLst>
      <p:ext uri="{BB962C8B-B14F-4D97-AF65-F5344CB8AC3E}">
        <p14:creationId xmlns:p14="http://schemas.microsoft.com/office/powerpoint/2010/main" val="2174947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E19BC0D-FD68-4446-896F-9C2DBC98AFCF}"/>
              </a:ext>
            </a:extLst>
          </p:cNvPr>
          <p:cNvSpPr>
            <a:spLocks noGrp="1"/>
          </p:cNvSpPr>
          <p:nvPr>
            <p:ph type="title"/>
          </p:nvPr>
        </p:nvSpPr>
        <p:spPr/>
        <p:txBody>
          <a:bodyPr>
            <a:normAutofit/>
          </a:bodyPr>
          <a:lstStyle/>
          <a:p>
            <a:pPr algn="ctr"/>
            <a:r>
              <a:rPr lang="en-US" sz="3200" b="1" dirty="0">
                <a:latin typeface="+mn-lt"/>
              </a:rPr>
              <a:t>What Exacerbates Agitation? </a:t>
            </a:r>
          </a:p>
        </p:txBody>
      </p:sp>
      <p:sp>
        <p:nvSpPr>
          <p:cNvPr id="6" name="Content Placeholder 5">
            <a:extLst>
              <a:ext uri="{FF2B5EF4-FFF2-40B4-BE49-F238E27FC236}">
                <a16:creationId xmlns:a16="http://schemas.microsoft.com/office/drawing/2014/main" id="{DAA642B1-43DC-4223-BED2-D151E3775BBA}"/>
              </a:ext>
            </a:extLst>
          </p:cNvPr>
          <p:cNvSpPr>
            <a:spLocks noGrp="1"/>
          </p:cNvSpPr>
          <p:nvPr>
            <p:ph idx="1"/>
          </p:nvPr>
        </p:nvSpPr>
        <p:spPr/>
        <p:txBody>
          <a:bodyPr/>
          <a:lstStyle/>
          <a:p>
            <a:pPr>
              <a:buClr>
                <a:schemeClr val="accent1">
                  <a:lumMod val="75000"/>
                </a:schemeClr>
              </a:buClr>
            </a:pPr>
            <a:r>
              <a:rPr lang="en-US" sz="2400" dirty="0"/>
              <a:t>Fatigue</a:t>
            </a:r>
          </a:p>
          <a:p>
            <a:pPr>
              <a:buClr>
                <a:schemeClr val="accent1">
                  <a:lumMod val="75000"/>
                </a:schemeClr>
              </a:buClr>
            </a:pPr>
            <a:r>
              <a:rPr lang="en-US" sz="2400" dirty="0"/>
              <a:t>Over stimulation: music, loud noise</a:t>
            </a:r>
          </a:p>
          <a:p>
            <a:pPr>
              <a:buClr>
                <a:schemeClr val="accent1">
                  <a:lumMod val="75000"/>
                </a:schemeClr>
              </a:buClr>
            </a:pPr>
            <a:r>
              <a:rPr lang="en-US" sz="2400" dirty="0"/>
              <a:t>Crowds</a:t>
            </a:r>
          </a:p>
          <a:p>
            <a:pPr>
              <a:buClr>
                <a:schemeClr val="accent1">
                  <a:lumMod val="75000"/>
                </a:schemeClr>
              </a:buClr>
            </a:pPr>
            <a:r>
              <a:rPr lang="en-US" sz="2400" dirty="0"/>
              <a:t>Unfamiliar places</a:t>
            </a:r>
          </a:p>
          <a:p>
            <a:pPr>
              <a:buClr>
                <a:schemeClr val="accent1">
                  <a:lumMod val="75000"/>
                </a:schemeClr>
              </a:buClr>
            </a:pPr>
            <a:r>
              <a:rPr lang="en-US" sz="2400" dirty="0"/>
              <a:t>Co-Morbid illnesses</a:t>
            </a:r>
          </a:p>
          <a:p>
            <a:pPr>
              <a:buClr>
                <a:schemeClr val="accent1">
                  <a:lumMod val="75000"/>
                </a:schemeClr>
              </a:buClr>
            </a:pPr>
            <a:r>
              <a:rPr lang="en-US" sz="2400" dirty="0"/>
              <a:t>Demands above the person’s abilities</a:t>
            </a:r>
          </a:p>
          <a:p>
            <a:pPr>
              <a:buClr>
                <a:schemeClr val="accent1">
                  <a:lumMod val="75000"/>
                </a:schemeClr>
              </a:buClr>
            </a:pPr>
            <a:r>
              <a:rPr lang="en-US" sz="2400" dirty="0"/>
              <a:t>Medication misuse</a:t>
            </a:r>
          </a:p>
          <a:p>
            <a:pPr>
              <a:buClr>
                <a:schemeClr val="accent1">
                  <a:lumMod val="75000"/>
                </a:schemeClr>
              </a:buClr>
            </a:pPr>
            <a:r>
              <a:rPr lang="en-US" sz="2400" dirty="0"/>
              <a:t>Traumatic Events</a:t>
            </a:r>
          </a:p>
          <a:p>
            <a:pPr>
              <a:buClr>
                <a:schemeClr val="accent1">
                  <a:lumMod val="75000"/>
                </a:schemeClr>
              </a:buClr>
            </a:pPr>
            <a:r>
              <a:rPr lang="en-US" sz="2400" dirty="0"/>
              <a:t>Anxiety Disorders </a:t>
            </a:r>
          </a:p>
          <a:p>
            <a:endParaRPr lang="en-US" dirty="0"/>
          </a:p>
        </p:txBody>
      </p:sp>
    </p:spTree>
    <p:extLst>
      <p:ext uri="{BB962C8B-B14F-4D97-AF65-F5344CB8AC3E}">
        <p14:creationId xmlns:p14="http://schemas.microsoft.com/office/powerpoint/2010/main" val="2730949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832F9-F844-4F85-8052-F9901EE387F1}"/>
              </a:ext>
            </a:extLst>
          </p:cNvPr>
          <p:cNvSpPr>
            <a:spLocks noGrp="1"/>
          </p:cNvSpPr>
          <p:nvPr>
            <p:ph type="title"/>
          </p:nvPr>
        </p:nvSpPr>
        <p:spPr/>
        <p:txBody>
          <a:bodyPr>
            <a:normAutofit/>
          </a:bodyPr>
          <a:lstStyle/>
          <a:p>
            <a:pPr algn="ctr"/>
            <a:r>
              <a:rPr lang="en-US" sz="3200" b="1" dirty="0">
                <a:latin typeface="+mn-lt"/>
              </a:rPr>
              <a:t>Content of Thought</a:t>
            </a:r>
            <a:br>
              <a:rPr lang="en-US" sz="3200" b="1" dirty="0">
                <a:latin typeface="+mn-lt"/>
              </a:rPr>
            </a:br>
            <a:r>
              <a:rPr lang="en-US" sz="3200" b="1" dirty="0">
                <a:latin typeface="+mn-lt"/>
              </a:rPr>
              <a:t>Disturbances of Perception</a:t>
            </a:r>
          </a:p>
        </p:txBody>
      </p:sp>
      <p:sp>
        <p:nvSpPr>
          <p:cNvPr id="3" name="Content Placeholder 2">
            <a:extLst>
              <a:ext uri="{FF2B5EF4-FFF2-40B4-BE49-F238E27FC236}">
                <a16:creationId xmlns:a16="http://schemas.microsoft.com/office/drawing/2014/main" id="{BAFBE606-B3FA-4B02-AC5F-BB7039FD3F75}"/>
              </a:ext>
            </a:extLst>
          </p:cNvPr>
          <p:cNvSpPr>
            <a:spLocks noGrp="1"/>
          </p:cNvSpPr>
          <p:nvPr>
            <p:ph idx="1"/>
          </p:nvPr>
        </p:nvSpPr>
        <p:spPr/>
        <p:txBody>
          <a:bodyPr>
            <a:normAutofit/>
          </a:bodyPr>
          <a:lstStyle/>
          <a:p>
            <a:pPr>
              <a:buClr>
                <a:schemeClr val="accent1">
                  <a:lumMod val="75000"/>
                </a:schemeClr>
              </a:buClr>
            </a:pPr>
            <a:r>
              <a:rPr lang="en-US" sz="2400" b="1" dirty="0"/>
              <a:t>Hallucinations: </a:t>
            </a:r>
            <a:r>
              <a:rPr lang="en-US" sz="2400" dirty="0"/>
              <a:t>Can impact 15%-50% of adults with dementia</a:t>
            </a:r>
            <a:endParaRPr lang="en-US" sz="2400" b="1" dirty="0"/>
          </a:p>
          <a:p>
            <a:pPr>
              <a:buClr>
                <a:schemeClr val="accent1">
                  <a:lumMod val="75000"/>
                </a:schemeClr>
              </a:buClr>
            </a:pPr>
            <a:r>
              <a:rPr lang="en-US" sz="2400" b="1" dirty="0"/>
              <a:t>Delusions</a:t>
            </a:r>
            <a:r>
              <a:rPr lang="en-US" sz="2400" dirty="0"/>
              <a:t> –False fixed beliefs, often negative and persecutory in nature, especially in Dementia (20-75%)</a:t>
            </a:r>
          </a:p>
          <a:p>
            <a:pPr>
              <a:buClr>
                <a:schemeClr val="accent1">
                  <a:lumMod val="75000"/>
                </a:schemeClr>
              </a:buClr>
            </a:pPr>
            <a:r>
              <a:rPr lang="en-US" sz="2400" b="1" i="1" dirty="0"/>
              <a:t>Five Types</a:t>
            </a:r>
            <a:r>
              <a:rPr lang="en-US" sz="2400" dirty="0"/>
              <a:t>:</a:t>
            </a:r>
          </a:p>
          <a:p>
            <a:pPr marL="708660" lvl="1" indent="-342900">
              <a:buClr>
                <a:schemeClr val="accent1">
                  <a:lumMod val="75000"/>
                </a:schemeClr>
              </a:buClr>
            </a:pPr>
            <a:r>
              <a:rPr lang="en-US" sz="2400" dirty="0"/>
              <a:t>People are stealing items (18-43%)</a:t>
            </a:r>
          </a:p>
          <a:p>
            <a:pPr marL="708660" lvl="1" indent="-342900">
              <a:buClr>
                <a:schemeClr val="accent1">
                  <a:lumMod val="75000"/>
                </a:schemeClr>
              </a:buClr>
            </a:pPr>
            <a:r>
              <a:rPr lang="en-US" sz="2400" dirty="0"/>
              <a:t>Misidentifications (This house is not mine) Spouse, family or familiar person is an imposter</a:t>
            </a:r>
          </a:p>
          <a:p>
            <a:pPr marL="708660" lvl="1" indent="-342900">
              <a:buClr>
                <a:schemeClr val="accent1">
                  <a:lumMod val="75000"/>
                </a:schemeClr>
              </a:buClr>
            </a:pPr>
            <a:r>
              <a:rPr lang="en-US" sz="2400" dirty="0"/>
              <a:t>Abandonment (3-18%)</a:t>
            </a:r>
          </a:p>
          <a:p>
            <a:pPr marL="708660" lvl="1" indent="-342900">
              <a:buClr>
                <a:schemeClr val="accent1">
                  <a:lumMod val="75000"/>
                </a:schemeClr>
              </a:buClr>
            </a:pPr>
            <a:r>
              <a:rPr lang="en-US" sz="2400" dirty="0"/>
              <a:t>Infidelity (1-9%)</a:t>
            </a:r>
          </a:p>
          <a:p>
            <a:pPr marL="0" indent="0">
              <a:buNone/>
            </a:pPr>
            <a:endParaRPr lang="en-US" dirty="0"/>
          </a:p>
        </p:txBody>
      </p:sp>
    </p:spTree>
    <p:extLst>
      <p:ext uri="{BB962C8B-B14F-4D97-AF65-F5344CB8AC3E}">
        <p14:creationId xmlns:p14="http://schemas.microsoft.com/office/powerpoint/2010/main" val="4102312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24637-130D-4775-B344-27FF141A4959}"/>
              </a:ext>
            </a:extLst>
          </p:cNvPr>
          <p:cNvSpPr>
            <a:spLocks noGrp="1"/>
          </p:cNvSpPr>
          <p:nvPr>
            <p:ph type="title"/>
          </p:nvPr>
        </p:nvSpPr>
        <p:spPr/>
        <p:txBody>
          <a:bodyPr>
            <a:normAutofit/>
          </a:bodyPr>
          <a:lstStyle/>
          <a:p>
            <a:pPr algn="ctr"/>
            <a:r>
              <a:rPr lang="en-US" sz="3200" b="1" dirty="0">
                <a:latin typeface="+mn-lt"/>
              </a:rPr>
              <a:t>Medication Misuse</a:t>
            </a:r>
          </a:p>
        </p:txBody>
      </p:sp>
      <p:sp>
        <p:nvSpPr>
          <p:cNvPr id="3" name="Content Placeholder 2">
            <a:extLst>
              <a:ext uri="{FF2B5EF4-FFF2-40B4-BE49-F238E27FC236}">
                <a16:creationId xmlns:a16="http://schemas.microsoft.com/office/drawing/2014/main" id="{2102C8A6-A605-46AF-829C-27A5A09DE59E}"/>
              </a:ext>
            </a:extLst>
          </p:cNvPr>
          <p:cNvSpPr>
            <a:spLocks noGrp="1"/>
          </p:cNvSpPr>
          <p:nvPr>
            <p:ph idx="1"/>
          </p:nvPr>
        </p:nvSpPr>
        <p:spPr/>
        <p:txBody>
          <a:bodyPr>
            <a:normAutofit/>
          </a:bodyPr>
          <a:lstStyle/>
          <a:p>
            <a:pPr>
              <a:lnSpc>
                <a:spcPct val="90000"/>
              </a:lnSpc>
            </a:pPr>
            <a:r>
              <a:rPr lang="en-US" sz="2600" dirty="0"/>
              <a:t>Older adults consume an average 2-6 prescription medications per day and 1-3 OTC medications per day</a:t>
            </a:r>
          </a:p>
          <a:p>
            <a:pPr>
              <a:lnSpc>
                <a:spcPct val="90000"/>
              </a:lnSpc>
            </a:pPr>
            <a:r>
              <a:rPr lang="en-US" sz="2600" dirty="0"/>
              <a:t>About ½ of drugs prescribed for older adults include some form of sedative</a:t>
            </a:r>
          </a:p>
          <a:p>
            <a:pPr>
              <a:lnSpc>
                <a:spcPct val="90000"/>
              </a:lnSpc>
            </a:pPr>
            <a:r>
              <a:rPr lang="en-US" sz="2600" dirty="0"/>
              <a:t>Misuse can be intentional or unintentional</a:t>
            </a:r>
          </a:p>
          <a:p>
            <a:pPr lvl="1">
              <a:lnSpc>
                <a:spcPct val="90000"/>
              </a:lnSpc>
            </a:pPr>
            <a:r>
              <a:rPr lang="en-US" sz="2200" dirty="0"/>
              <a:t>Multiple doctors</a:t>
            </a:r>
          </a:p>
          <a:p>
            <a:pPr lvl="1">
              <a:lnSpc>
                <a:spcPct val="90000"/>
              </a:lnSpc>
            </a:pPr>
            <a:r>
              <a:rPr lang="en-US" sz="2200" dirty="0"/>
              <a:t>Confusion</a:t>
            </a:r>
          </a:p>
          <a:p>
            <a:pPr lvl="1">
              <a:lnSpc>
                <a:spcPct val="90000"/>
              </a:lnSpc>
            </a:pPr>
            <a:r>
              <a:rPr lang="en-US" sz="2200" dirty="0"/>
              <a:t>Cognitive Impairments</a:t>
            </a:r>
          </a:p>
          <a:p>
            <a:pPr lvl="1">
              <a:lnSpc>
                <a:spcPct val="90000"/>
              </a:lnSpc>
            </a:pPr>
            <a:r>
              <a:rPr lang="en-US" sz="2200" dirty="0"/>
              <a:t>Use of alcohol or other drugs</a:t>
            </a:r>
          </a:p>
          <a:p>
            <a:pPr lvl="1">
              <a:lnSpc>
                <a:spcPct val="90000"/>
              </a:lnSpc>
            </a:pPr>
            <a:r>
              <a:rPr lang="en-US" sz="2200" dirty="0"/>
              <a:t>Financial difficulties</a:t>
            </a:r>
          </a:p>
          <a:p>
            <a:pPr marL="342900" lvl="1" indent="0" algn="ctr">
              <a:lnSpc>
                <a:spcPct val="90000"/>
              </a:lnSpc>
              <a:buNone/>
            </a:pPr>
            <a:r>
              <a:rPr lang="en-US" sz="1600" dirty="0"/>
              <a:t>SAMSHA</a:t>
            </a:r>
          </a:p>
          <a:p>
            <a:pPr marL="342900" lvl="1" indent="0" algn="ctr">
              <a:lnSpc>
                <a:spcPct val="90000"/>
              </a:lnSpc>
              <a:buNone/>
            </a:pPr>
            <a:endParaRPr lang="en-US" sz="1600" dirty="0"/>
          </a:p>
          <a:p>
            <a:endParaRPr lang="en-US" sz="2400" dirty="0"/>
          </a:p>
        </p:txBody>
      </p:sp>
    </p:spTree>
    <p:extLst>
      <p:ext uri="{BB962C8B-B14F-4D97-AF65-F5344CB8AC3E}">
        <p14:creationId xmlns:p14="http://schemas.microsoft.com/office/powerpoint/2010/main" val="761940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8BC3F-71DD-4EA4-AA1D-1AD31F061E08}"/>
              </a:ext>
            </a:extLst>
          </p:cNvPr>
          <p:cNvSpPr>
            <a:spLocks noGrp="1"/>
          </p:cNvSpPr>
          <p:nvPr>
            <p:ph type="title"/>
          </p:nvPr>
        </p:nvSpPr>
        <p:spPr/>
        <p:txBody>
          <a:bodyPr>
            <a:normAutofit/>
          </a:bodyPr>
          <a:lstStyle/>
          <a:p>
            <a:pPr algn="ctr"/>
            <a:r>
              <a:rPr lang="en-US" sz="3200" b="1" dirty="0">
                <a:latin typeface="+mn-lt"/>
              </a:rPr>
              <a:t>Substance Use</a:t>
            </a:r>
          </a:p>
        </p:txBody>
      </p:sp>
      <p:sp>
        <p:nvSpPr>
          <p:cNvPr id="3" name="Content Placeholder 2">
            <a:extLst>
              <a:ext uri="{FF2B5EF4-FFF2-40B4-BE49-F238E27FC236}">
                <a16:creationId xmlns:a16="http://schemas.microsoft.com/office/drawing/2014/main" id="{786404F4-6EB1-4BB0-99C9-E58DB03788E7}"/>
              </a:ext>
            </a:extLst>
          </p:cNvPr>
          <p:cNvSpPr>
            <a:spLocks noGrp="1"/>
          </p:cNvSpPr>
          <p:nvPr>
            <p:ph idx="1"/>
          </p:nvPr>
        </p:nvSpPr>
        <p:spPr/>
        <p:txBody>
          <a:bodyPr>
            <a:normAutofit/>
          </a:bodyPr>
          <a:lstStyle/>
          <a:p>
            <a:pPr>
              <a:buClr>
                <a:schemeClr val="accent1">
                  <a:lumMod val="75000"/>
                </a:schemeClr>
              </a:buClr>
            </a:pPr>
            <a:r>
              <a:rPr lang="en-US" sz="2400" dirty="0"/>
              <a:t>As we age the body’s ability to absorb and dispose of medications, alcohol and other drugs changes</a:t>
            </a:r>
          </a:p>
          <a:p>
            <a:pPr>
              <a:buClr>
                <a:schemeClr val="accent1">
                  <a:lumMod val="75000"/>
                </a:schemeClr>
              </a:buClr>
            </a:pPr>
            <a:r>
              <a:rPr lang="en-US" sz="2400" dirty="0"/>
              <a:t>Substance use and medication misuse: Often mistaken for dementia, depression or other problems common to older adults</a:t>
            </a:r>
          </a:p>
          <a:p>
            <a:pPr>
              <a:buClr>
                <a:schemeClr val="accent1">
                  <a:lumMod val="75000"/>
                </a:schemeClr>
              </a:buClr>
            </a:pPr>
            <a:r>
              <a:rPr lang="en-US" sz="2400" dirty="0"/>
              <a:t>Belief taking more medications / vitamins / supplements will improve quality of life.  </a:t>
            </a:r>
          </a:p>
          <a:p>
            <a:pPr>
              <a:buClr>
                <a:schemeClr val="accent1">
                  <a:lumMod val="75000"/>
                </a:schemeClr>
              </a:buClr>
            </a:pPr>
            <a:r>
              <a:rPr lang="en-US" sz="2400" dirty="0"/>
              <a:t>Use of alcohol in older adults may increase the likelihood of drug interactions and raise blood alcohol levels more quickly</a:t>
            </a:r>
          </a:p>
          <a:p>
            <a:endParaRPr lang="en-US" sz="2400" dirty="0"/>
          </a:p>
        </p:txBody>
      </p:sp>
    </p:spTree>
    <p:extLst>
      <p:ext uri="{BB962C8B-B14F-4D97-AF65-F5344CB8AC3E}">
        <p14:creationId xmlns:p14="http://schemas.microsoft.com/office/powerpoint/2010/main" val="1129908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8BC3F-71DD-4EA4-AA1D-1AD31F061E08}"/>
              </a:ext>
            </a:extLst>
          </p:cNvPr>
          <p:cNvSpPr>
            <a:spLocks noGrp="1"/>
          </p:cNvSpPr>
          <p:nvPr>
            <p:ph type="title"/>
          </p:nvPr>
        </p:nvSpPr>
        <p:spPr/>
        <p:txBody>
          <a:bodyPr>
            <a:normAutofit/>
          </a:bodyPr>
          <a:lstStyle/>
          <a:p>
            <a:pPr algn="ctr"/>
            <a:r>
              <a:rPr lang="en-US" sz="3200" b="1" dirty="0">
                <a:latin typeface="+mn-lt"/>
              </a:rPr>
              <a:t>Substance Use</a:t>
            </a:r>
          </a:p>
        </p:txBody>
      </p:sp>
      <p:sp>
        <p:nvSpPr>
          <p:cNvPr id="3" name="Content Placeholder 2">
            <a:extLst>
              <a:ext uri="{FF2B5EF4-FFF2-40B4-BE49-F238E27FC236}">
                <a16:creationId xmlns:a16="http://schemas.microsoft.com/office/drawing/2014/main" id="{786404F4-6EB1-4BB0-99C9-E58DB03788E7}"/>
              </a:ext>
            </a:extLst>
          </p:cNvPr>
          <p:cNvSpPr>
            <a:spLocks noGrp="1"/>
          </p:cNvSpPr>
          <p:nvPr>
            <p:ph idx="1"/>
          </p:nvPr>
        </p:nvSpPr>
        <p:spPr/>
        <p:txBody>
          <a:bodyPr>
            <a:normAutofit/>
          </a:bodyPr>
          <a:lstStyle/>
          <a:p>
            <a:r>
              <a:rPr lang="en-US" sz="2400" dirty="0"/>
              <a:t>CDC: Adults 65 and older are more likely to engage in binge drinking than younger adults</a:t>
            </a:r>
          </a:p>
          <a:p>
            <a:r>
              <a:rPr lang="en-US" sz="2400" dirty="0"/>
              <a:t>Older Adults experience effects of alcohol more quickly</a:t>
            </a:r>
          </a:p>
          <a:p>
            <a:r>
              <a:rPr lang="en-US" sz="2400" dirty="0"/>
              <a:t>Increase risk for falls or unintentional injuries</a:t>
            </a:r>
          </a:p>
          <a:p>
            <a:r>
              <a:rPr lang="en-US" sz="2400" dirty="0"/>
              <a:t>Estimated 17% of older adults are affected by alcohol and prescription drug misuse and overuse</a:t>
            </a:r>
          </a:p>
          <a:p>
            <a:endParaRPr lang="en-US" sz="2400" dirty="0"/>
          </a:p>
        </p:txBody>
      </p:sp>
    </p:spTree>
    <p:extLst>
      <p:ext uri="{BB962C8B-B14F-4D97-AF65-F5344CB8AC3E}">
        <p14:creationId xmlns:p14="http://schemas.microsoft.com/office/powerpoint/2010/main" val="2001079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What is Dementia? Symptoms, Causes &amp; Treatment | alz.org">
            <a:extLst>
              <a:ext uri="{FF2B5EF4-FFF2-40B4-BE49-F238E27FC236}">
                <a16:creationId xmlns:a16="http://schemas.microsoft.com/office/drawing/2014/main" id="{148BD931-02E8-4A6A-8415-3E284F6A0B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160"/>
            <a:ext cx="9690846" cy="68643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042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13BCC-2ADB-44A0-BAFF-3B05BB043F00}"/>
              </a:ext>
            </a:extLst>
          </p:cNvPr>
          <p:cNvSpPr>
            <a:spLocks noGrp="1"/>
          </p:cNvSpPr>
          <p:nvPr>
            <p:ph type="title"/>
          </p:nvPr>
        </p:nvSpPr>
        <p:spPr/>
        <p:txBody>
          <a:bodyPr>
            <a:normAutofit/>
          </a:bodyPr>
          <a:lstStyle/>
          <a:p>
            <a:pPr algn="ctr"/>
            <a:r>
              <a:rPr lang="en-US" sz="3200" b="1" dirty="0">
                <a:latin typeface="+mn-lt"/>
              </a:rPr>
              <a:t>Overview</a:t>
            </a:r>
          </a:p>
        </p:txBody>
      </p:sp>
      <p:sp>
        <p:nvSpPr>
          <p:cNvPr id="3" name="Content Placeholder 2">
            <a:extLst>
              <a:ext uri="{FF2B5EF4-FFF2-40B4-BE49-F238E27FC236}">
                <a16:creationId xmlns:a16="http://schemas.microsoft.com/office/drawing/2014/main" id="{4D5B6940-EE83-4149-83BC-285765B9E476}"/>
              </a:ext>
            </a:extLst>
          </p:cNvPr>
          <p:cNvSpPr>
            <a:spLocks noGrp="1"/>
          </p:cNvSpPr>
          <p:nvPr>
            <p:ph idx="1"/>
          </p:nvPr>
        </p:nvSpPr>
        <p:spPr/>
        <p:txBody>
          <a:bodyPr/>
          <a:lstStyle/>
          <a:p>
            <a:pPr>
              <a:buClr>
                <a:schemeClr val="accent1">
                  <a:lumMod val="75000"/>
                </a:schemeClr>
              </a:buClr>
            </a:pPr>
            <a:r>
              <a:rPr lang="en-US" sz="2400" dirty="0"/>
              <a:t>Review Bio/psycho/social changes in aging</a:t>
            </a:r>
          </a:p>
          <a:p>
            <a:pPr>
              <a:buClr>
                <a:schemeClr val="accent1">
                  <a:lumMod val="75000"/>
                </a:schemeClr>
              </a:buClr>
            </a:pPr>
            <a:r>
              <a:rPr lang="en-US" sz="2400" dirty="0"/>
              <a:t>Address mental health issues with older adults</a:t>
            </a:r>
          </a:p>
          <a:p>
            <a:pPr>
              <a:buClr>
                <a:schemeClr val="accent1">
                  <a:lumMod val="75000"/>
                </a:schemeClr>
              </a:buClr>
            </a:pPr>
            <a:r>
              <a:rPr lang="en-US" sz="2400" dirty="0"/>
              <a:t>Identify and address cognitive impairments</a:t>
            </a:r>
          </a:p>
          <a:p>
            <a:pPr>
              <a:buClr>
                <a:schemeClr val="accent1">
                  <a:lumMod val="75000"/>
                </a:schemeClr>
              </a:buClr>
            </a:pPr>
            <a:r>
              <a:rPr lang="en-US" sz="2400" dirty="0"/>
              <a:t>Substance use and misuse </a:t>
            </a:r>
          </a:p>
          <a:p>
            <a:pPr>
              <a:buClr>
                <a:schemeClr val="accent1">
                  <a:lumMod val="75000"/>
                </a:schemeClr>
              </a:buClr>
            </a:pPr>
            <a:r>
              <a:rPr lang="en-US" sz="2400" dirty="0"/>
              <a:t>Elder abuse and self-neglect</a:t>
            </a:r>
          </a:p>
          <a:p>
            <a:pPr>
              <a:buClr>
                <a:schemeClr val="accent1">
                  <a:lumMod val="75000"/>
                </a:schemeClr>
              </a:buClr>
            </a:pPr>
            <a:r>
              <a:rPr lang="en-US" sz="2400" dirty="0"/>
              <a:t>Applying this to CIT</a:t>
            </a:r>
          </a:p>
          <a:p>
            <a:pPr marL="0" indent="0">
              <a:buNone/>
            </a:pPr>
            <a:endParaRPr lang="en-US" dirty="0"/>
          </a:p>
        </p:txBody>
      </p:sp>
    </p:spTree>
    <p:extLst>
      <p:ext uri="{BB962C8B-B14F-4D97-AF65-F5344CB8AC3E}">
        <p14:creationId xmlns:p14="http://schemas.microsoft.com/office/powerpoint/2010/main" val="34755343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Dementia vs. Alzheimer's Disease: What Is the Difference? | alz.org">
            <a:extLst>
              <a:ext uri="{FF2B5EF4-FFF2-40B4-BE49-F238E27FC236}">
                <a16:creationId xmlns:a16="http://schemas.microsoft.com/office/drawing/2014/main" id="{262350EC-7DDB-4B82-9EB8-079562F7D8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76200"/>
            <a:ext cx="9448800" cy="693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53695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4910669" y="2122311"/>
            <a:ext cx="2944368" cy="544689"/>
          </a:xfrm>
        </p:spPr>
        <p:txBody>
          <a:bodyPr/>
          <a:lstStyle/>
          <a:p>
            <a:r>
              <a:rPr lang="en-US" dirty="0"/>
              <a:t> </a:t>
            </a:r>
          </a:p>
        </p:txBody>
      </p:sp>
      <p:sp>
        <p:nvSpPr>
          <p:cNvPr id="7" name="Content Placeholder 6"/>
          <p:cNvSpPr>
            <a:spLocks noGrp="1"/>
          </p:cNvSpPr>
          <p:nvPr>
            <p:ph sz="quarter" idx="14"/>
          </p:nvPr>
        </p:nvSpPr>
        <p:spPr>
          <a:xfrm>
            <a:off x="381000" y="1600200"/>
            <a:ext cx="8001000" cy="4892674"/>
          </a:xfrm>
        </p:spPr>
        <p:txBody>
          <a:bodyPr>
            <a:normAutofit/>
          </a:bodyPr>
          <a:lstStyle/>
          <a:p>
            <a:pPr fontAlgn="base"/>
            <a:r>
              <a:rPr lang="en-US" sz="2400" dirty="0"/>
              <a:t>Difficulty with tasks such as balancing a checkbook or making dinner</a:t>
            </a:r>
          </a:p>
          <a:p>
            <a:pPr fontAlgn="base"/>
            <a:r>
              <a:rPr lang="en-US" sz="2400" dirty="0"/>
              <a:t>Difficulty learning new tasks</a:t>
            </a:r>
          </a:p>
          <a:p>
            <a:pPr fontAlgn="base"/>
            <a:r>
              <a:rPr lang="en-US" sz="2400" dirty="0"/>
              <a:t>Slower reaction time when driving or making decisions</a:t>
            </a:r>
          </a:p>
          <a:p>
            <a:pPr fontAlgn="base"/>
            <a:r>
              <a:rPr lang="en-US" sz="2400" dirty="0"/>
              <a:t>Aphasia (difficulty finding words to use in conversation)</a:t>
            </a:r>
          </a:p>
          <a:p>
            <a:pPr fontAlgn="base"/>
            <a:r>
              <a:rPr lang="en-US" sz="2400" dirty="0"/>
              <a:t>Short term memory loss</a:t>
            </a:r>
          </a:p>
          <a:p>
            <a:pPr fontAlgn="base"/>
            <a:r>
              <a:rPr lang="en-US" sz="2400" dirty="0"/>
              <a:t>Increased irritability, anxiety, or feelings of depression</a:t>
            </a:r>
          </a:p>
          <a:p>
            <a:pPr fontAlgn="base"/>
            <a:r>
              <a:rPr lang="en-US" sz="2400" dirty="0"/>
              <a:t>Social withdrawal</a:t>
            </a:r>
          </a:p>
          <a:p>
            <a:pPr fontAlgn="base"/>
            <a:r>
              <a:rPr lang="en-US" sz="2400" dirty="0"/>
              <a:t>Often aware of these changes</a:t>
            </a:r>
          </a:p>
          <a:p>
            <a:endParaRPr lang="en-US" dirty="0"/>
          </a:p>
        </p:txBody>
      </p:sp>
      <p:sp>
        <p:nvSpPr>
          <p:cNvPr id="4" name="Title 3">
            <a:extLst>
              <a:ext uri="{FF2B5EF4-FFF2-40B4-BE49-F238E27FC236}">
                <a16:creationId xmlns:a16="http://schemas.microsoft.com/office/drawing/2014/main" id="{4BDBAEA4-8F0A-4B9C-8693-BF6F29A0E9FF}"/>
              </a:ext>
            </a:extLst>
          </p:cNvPr>
          <p:cNvSpPr>
            <a:spLocks noGrp="1"/>
          </p:cNvSpPr>
          <p:nvPr>
            <p:ph type="title"/>
          </p:nvPr>
        </p:nvSpPr>
        <p:spPr/>
        <p:txBody>
          <a:bodyPr>
            <a:normAutofit/>
          </a:bodyPr>
          <a:lstStyle/>
          <a:p>
            <a:pPr algn="ctr"/>
            <a:r>
              <a:rPr lang="en-US" sz="3200" b="1" dirty="0">
                <a:latin typeface="+mn-lt"/>
              </a:rPr>
              <a:t>Early Stage Alzheimer’s</a:t>
            </a:r>
          </a:p>
        </p:txBody>
      </p:sp>
    </p:spTree>
    <p:extLst>
      <p:ext uri="{BB962C8B-B14F-4D97-AF65-F5344CB8AC3E}">
        <p14:creationId xmlns:p14="http://schemas.microsoft.com/office/powerpoint/2010/main" val="486831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98A58-908C-4E21-BFAF-26F463FCF038}"/>
              </a:ext>
            </a:extLst>
          </p:cNvPr>
          <p:cNvSpPr>
            <a:spLocks noGrp="1"/>
          </p:cNvSpPr>
          <p:nvPr>
            <p:ph type="title"/>
          </p:nvPr>
        </p:nvSpPr>
        <p:spPr>
          <a:xfrm>
            <a:off x="76200" y="533400"/>
            <a:ext cx="8049690" cy="1400530"/>
          </a:xfrm>
        </p:spPr>
        <p:txBody>
          <a:bodyPr>
            <a:normAutofit/>
          </a:bodyPr>
          <a:lstStyle/>
          <a:p>
            <a:pPr algn="ctr"/>
            <a:r>
              <a:rPr lang="en-US" sz="3200" b="1" dirty="0">
                <a:latin typeface="Calibri" panose="020F0502020204030204" pitchFamily="34" charset="0"/>
                <a:cs typeface="Calibri" panose="020F0502020204030204" pitchFamily="34" charset="0"/>
              </a:rPr>
              <a:t>Moderate Stage Alzheimer’s</a:t>
            </a:r>
          </a:p>
        </p:txBody>
      </p:sp>
      <p:sp>
        <p:nvSpPr>
          <p:cNvPr id="8" name="Content Placeholder 6">
            <a:extLst>
              <a:ext uri="{FF2B5EF4-FFF2-40B4-BE49-F238E27FC236}">
                <a16:creationId xmlns:a16="http://schemas.microsoft.com/office/drawing/2014/main" id="{894D237C-CBED-40FF-889F-32F651F1FA25}"/>
              </a:ext>
            </a:extLst>
          </p:cNvPr>
          <p:cNvSpPr txBox="1">
            <a:spLocks/>
          </p:cNvSpPr>
          <p:nvPr/>
        </p:nvSpPr>
        <p:spPr>
          <a:xfrm>
            <a:off x="457200" y="1638300"/>
            <a:ext cx="8001000" cy="46863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pPr fontAlgn="base">
              <a:buClrTx/>
              <a:buFont typeface="Arial" panose="020B0604020202020204" pitchFamily="34" charset="0"/>
              <a:buChar char="•"/>
            </a:pPr>
            <a:r>
              <a:rPr lang="en-US" sz="2400" dirty="0">
                <a:latin typeface="+mn-lt"/>
              </a:rPr>
              <a:t>Significant personality changes, such as being argumentative, impulsive, angry</a:t>
            </a:r>
          </a:p>
          <a:p>
            <a:pPr fontAlgn="base">
              <a:buClrTx/>
              <a:buFont typeface="Arial" panose="020B0604020202020204" pitchFamily="34" charset="0"/>
              <a:buChar char="•"/>
            </a:pPr>
            <a:r>
              <a:rPr lang="en-US" sz="2400" dirty="0">
                <a:latin typeface="+mn-lt"/>
              </a:rPr>
              <a:t>Resistant to, or combative with, physical care provided by others</a:t>
            </a:r>
          </a:p>
          <a:p>
            <a:pPr fontAlgn="base">
              <a:buClrTx/>
              <a:buFont typeface="Arial" panose="020B0604020202020204" pitchFamily="34" charset="0"/>
              <a:buChar char="•"/>
            </a:pPr>
            <a:r>
              <a:rPr lang="en-US" sz="2400" dirty="0">
                <a:latin typeface="+mn-lt"/>
              </a:rPr>
              <a:t>Short-term and long-term memory loss</a:t>
            </a:r>
          </a:p>
          <a:p>
            <a:pPr fontAlgn="base">
              <a:buClrTx/>
              <a:buFont typeface="Arial" panose="020B0604020202020204" pitchFamily="34" charset="0"/>
              <a:buChar char="•"/>
            </a:pPr>
            <a:r>
              <a:rPr lang="en-US" sz="2400" dirty="0">
                <a:latin typeface="+mn-lt"/>
              </a:rPr>
              <a:t>Increased difficulty in communicating with others</a:t>
            </a:r>
          </a:p>
          <a:p>
            <a:pPr fontAlgn="base">
              <a:buClrTx/>
              <a:buFont typeface="Arial" panose="020B0604020202020204" pitchFamily="34" charset="0"/>
              <a:buChar char="•"/>
            </a:pPr>
            <a:r>
              <a:rPr lang="en-US" sz="2400" dirty="0">
                <a:latin typeface="+mn-lt"/>
              </a:rPr>
              <a:t>Potential for wandering away from home</a:t>
            </a:r>
          </a:p>
          <a:p>
            <a:pPr fontAlgn="base">
              <a:buClrTx/>
              <a:buFont typeface="Arial" panose="020B0604020202020204" pitchFamily="34" charset="0"/>
              <a:buChar char="•"/>
            </a:pPr>
            <a:r>
              <a:rPr lang="en-US" sz="2400" dirty="0">
                <a:latin typeface="+mn-lt"/>
              </a:rPr>
              <a:t>Very poor judgement and lack of decisional capacity</a:t>
            </a:r>
          </a:p>
          <a:p>
            <a:pPr fontAlgn="base">
              <a:buClrTx/>
              <a:buFont typeface="Arial" panose="020B0604020202020204" pitchFamily="34" charset="0"/>
              <a:buChar char="•"/>
            </a:pPr>
            <a:r>
              <a:rPr lang="en-US" sz="2400" dirty="0">
                <a:latin typeface="+mn-lt"/>
              </a:rPr>
              <a:t>Possible incontinence </a:t>
            </a:r>
          </a:p>
          <a:p>
            <a:pPr fontAlgn="base">
              <a:buClrTx/>
              <a:buFont typeface="Arial" panose="020B0604020202020204" pitchFamily="34" charset="0"/>
              <a:buChar char="•"/>
            </a:pPr>
            <a:r>
              <a:rPr lang="en-US" sz="2400" dirty="0">
                <a:latin typeface="+mn-lt"/>
              </a:rPr>
              <a:t>Possible paranoia, hallucinations, or delusions</a:t>
            </a:r>
          </a:p>
          <a:p>
            <a:endParaRPr lang="en-US" dirty="0"/>
          </a:p>
        </p:txBody>
      </p:sp>
    </p:spTree>
    <p:extLst>
      <p:ext uri="{BB962C8B-B14F-4D97-AF65-F5344CB8AC3E}">
        <p14:creationId xmlns:p14="http://schemas.microsoft.com/office/powerpoint/2010/main" val="1876076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0E94FDA-8953-4EA6-BDEE-821584C25E0B}"/>
              </a:ext>
            </a:extLst>
          </p:cNvPr>
          <p:cNvSpPr>
            <a:spLocks noGrp="1"/>
          </p:cNvSpPr>
          <p:nvPr>
            <p:ph type="title"/>
          </p:nvPr>
        </p:nvSpPr>
        <p:spPr/>
        <p:txBody>
          <a:bodyPr>
            <a:normAutofit/>
          </a:bodyPr>
          <a:lstStyle/>
          <a:p>
            <a:pPr algn="ctr"/>
            <a:r>
              <a:rPr lang="en-US" sz="3200" b="1" dirty="0">
                <a:latin typeface="+mn-lt"/>
              </a:rPr>
              <a:t>End Stage Alzheimer’s </a:t>
            </a:r>
          </a:p>
        </p:txBody>
      </p:sp>
      <p:sp>
        <p:nvSpPr>
          <p:cNvPr id="8" name="Content Placeholder 7">
            <a:extLst>
              <a:ext uri="{FF2B5EF4-FFF2-40B4-BE49-F238E27FC236}">
                <a16:creationId xmlns:a16="http://schemas.microsoft.com/office/drawing/2014/main" id="{87E5CE1C-82C9-4EFA-93F0-56D9C9B87DCE}"/>
              </a:ext>
            </a:extLst>
          </p:cNvPr>
          <p:cNvSpPr>
            <a:spLocks noGrp="1"/>
          </p:cNvSpPr>
          <p:nvPr>
            <p:ph idx="1"/>
          </p:nvPr>
        </p:nvSpPr>
        <p:spPr/>
        <p:txBody>
          <a:bodyPr/>
          <a:lstStyle/>
          <a:p>
            <a:pPr fontAlgn="base">
              <a:buClrTx/>
              <a:buFont typeface="Arial" panose="020B0604020202020204" pitchFamily="34" charset="0"/>
              <a:buChar char="•"/>
            </a:pPr>
            <a:r>
              <a:rPr lang="en-US" sz="2400" dirty="0">
                <a:latin typeface="Calibri" panose="020F0502020204030204" pitchFamily="34" charset="0"/>
                <a:cs typeface="Calibri" panose="020F0502020204030204" pitchFamily="34" charset="0"/>
              </a:rPr>
              <a:t>Decreased ability to interact with others</a:t>
            </a:r>
          </a:p>
          <a:p>
            <a:pPr fontAlgn="base">
              <a:buClrTx/>
              <a:buFont typeface="Arial" panose="020B0604020202020204" pitchFamily="34" charset="0"/>
              <a:buChar char="•"/>
            </a:pPr>
            <a:r>
              <a:rPr lang="en-US" sz="2400" dirty="0">
                <a:latin typeface="Calibri" panose="020F0502020204030204" pitchFamily="34" charset="0"/>
                <a:cs typeface="Calibri" panose="020F0502020204030204" pitchFamily="34" charset="0"/>
              </a:rPr>
              <a:t>Diminished ability to recognize people</a:t>
            </a:r>
          </a:p>
          <a:p>
            <a:pPr fontAlgn="base">
              <a:buClrTx/>
              <a:buFont typeface="Arial" panose="020B0604020202020204" pitchFamily="34" charset="0"/>
              <a:buChar char="•"/>
            </a:pPr>
            <a:r>
              <a:rPr lang="en-US" sz="2400" dirty="0">
                <a:latin typeface="Calibri" panose="020F0502020204030204" pitchFamily="34" charset="0"/>
                <a:cs typeface="Calibri" panose="020F0502020204030204" pitchFamily="34" charset="0"/>
              </a:rPr>
              <a:t>Flat affect</a:t>
            </a:r>
          </a:p>
          <a:p>
            <a:pPr fontAlgn="base">
              <a:buClrTx/>
              <a:buFont typeface="Arial" panose="020B0604020202020204" pitchFamily="34" charset="0"/>
              <a:buChar char="•"/>
            </a:pPr>
            <a:r>
              <a:rPr lang="en-US" sz="2400" dirty="0">
                <a:latin typeface="Calibri" panose="020F0502020204030204" pitchFamily="34" charset="0"/>
                <a:cs typeface="Calibri" panose="020F0502020204030204" pitchFamily="34" charset="0"/>
              </a:rPr>
              <a:t>Extremely poor motor function and spatial awareness</a:t>
            </a:r>
          </a:p>
          <a:p>
            <a:pPr fontAlgn="base">
              <a:buClrTx/>
              <a:buFont typeface="Arial" panose="020B0604020202020204" pitchFamily="34" charset="0"/>
              <a:buChar char="•"/>
            </a:pPr>
            <a:r>
              <a:rPr lang="en-US" sz="2400" dirty="0">
                <a:latin typeface="Calibri" panose="020F0502020204030204" pitchFamily="34" charset="0"/>
                <a:cs typeface="Calibri" panose="020F0502020204030204" pitchFamily="34" charset="0"/>
              </a:rPr>
              <a:t>Limited or no speaking ability</a:t>
            </a:r>
          </a:p>
          <a:p>
            <a:pPr fontAlgn="base">
              <a:buClrTx/>
              <a:buFont typeface="Arial" panose="020B0604020202020204" pitchFamily="34" charset="0"/>
              <a:buChar char="•"/>
            </a:pPr>
            <a:r>
              <a:rPr lang="en-US" sz="2400" dirty="0">
                <a:latin typeface="Calibri" panose="020F0502020204030204" pitchFamily="34" charset="0"/>
                <a:cs typeface="Calibri" panose="020F0502020204030204" pitchFamily="34" charset="0"/>
              </a:rPr>
              <a:t>Difficulty with eating, even with assistance</a:t>
            </a:r>
          </a:p>
          <a:p>
            <a:pPr fontAlgn="base">
              <a:buClrTx/>
              <a:buFont typeface="Arial" panose="020B0604020202020204" pitchFamily="34" charset="0"/>
              <a:buChar char="•"/>
            </a:pPr>
            <a:r>
              <a:rPr lang="en-US" sz="2400" dirty="0">
                <a:latin typeface="Calibri" panose="020F0502020204030204" pitchFamily="34" charset="0"/>
                <a:cs typeface="Calibri" panose="020F0502020204030204" pitchFamily="34" charset="0"/>
              </a:rPr>
              <a:t>Apparent withdrawal from surroundings</a:t>
            </a:r>
          </a:p>
          <a:p>
            <a:pPr fontAlgn="base">
              <a:buClrTx/>
              <a:buFont typeface="Arial" panose="020B0604020202020204" pitchFamily="34" charset="0"/>
              <a:buChar char="•"/>
            </a:pPr>
            <a:r>
              <a:rPr lang="en-US" sz="2400" dirty="0">
                <a:latin typeface="Calibri" panose="020F0502020204030204" pitchFamily="34" charset="0"/>
                <a:cs typeface="Calibri" panose="020F0502020204030204" pitchFamily="34" charset="0"/>
              </a:rPr>
              <a:t>Incontinence</a:t>
            </a:r>
          </a:p>
          <a:p>
            <a:pPr fontAlgn="base">
              <a:buClrTx/>
              <a:buFont typeface="Arial" panose="020B0604020202020204" pitchFamily="34" charset="0"/>
              <a:buChar char="•"/>
            </a:pPr>
            <a:r>
              <a:rPr lang="en-US" sz="2400" dirty="0">
                <a:latin typeface="Calibri" panose="020F0502020204030204" pitchFamily="34" charset="0"/>
                <a:cs typeface="Calibri" panose="020F0502020204030204" pitchFamily="34" charset="0"/>
              </a:rPr>
              <a:t>Final stage: body begins to shut down as the brain loses the ability to regulate organ systems</a:t>
            </a:r>
          </a:p>
          <a:p>
            <a:pPr marL="0" indent="0">
              <a:buNone/>
            </a:pPr>
            <a:endParaRPr lang="en-US" dirty="0"/>
          </a:p>
        </p:txBody>
      </p:sp>
    </p:spTree>
    <p:extLst>
      <p:ext uri="{BB962C8B-B14F-4D97-AF65-F5344CB8AC3E}">
        <p14:creationId xmlns:p14="http://schemas.microsoft.com/office/powerpoint/2010/main" val="3884623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CD369-8E12-48DC-A8AA-9CA75518BCA1}"/>
              </a:ext>
            </a:extLst>
          </p:cNvPr>
          <p:cNvSpPr>
            <a:spLocks noGrp="1"/>
          </p:cNvSpPr>
          <p:nvPr>
            <p:ph type="title"/>
          </p:nvPr>
        </p:nvSpPr>
        <p:spPr/>
        <p:txBody>
          <a:bodyPr>
            <a:normAutofit/>
          </a:bodyPr>
          <a:lstStyle/>
          <a:p>
            <a:pPr algn="ctr"/>
            <a:r>
              <a:rPr lang="en-US" sz="3200" b="1" dirty="0">
                <a:latin typeface="+mn-lt"/>
              </a:rPr>
              <a:t>Review</a:t>
            </a:r>
          </a:p>
        </p:txBody>
      </p:sp>
      <p:sp>
        <p:nvSpPr>
          <p:cNvPr id="3" name="Content Placeholder 2">
            <a:extLst>
              <a:ext uri="{FF2B5EF4-FFF2-40B4-BE49-F238E27FC236}">
                <a16:creationId xmlns:a16="http://schemas.microsoft.com/office/drawing/2014/main" id="{5E34D82C-C830-43C3-B7D9-B1FD23C41FFF}"/>
              </a:ext>
            </a:extLst>
          </p:cNvPr>
          <p:cNvSpPr>
            <a:spLocks noGrp="1"/>
          </p:cNvSpPr>
          <p:nvPr>
            <p:ph idx="1"/>
          </p:nvPr>
        </p:nvSpPr>
        <p:spPr/>
        <p:txBody>
          <a:bodyPr/>
          <a:lstStyle/>
          <a:p>
            <a:r>
              <a:rPr lang="en-US" sz="2400" dirty="0"/>
              <a:t>Alzheimer’s Disease is progressive</a:t>
            </a:r>
          </a:p>
          <a:p>
            <a:r>
              <a:rPr lang="en-US" sz="2400" dirty="0"/>
              <a:t>Dementia is an umbrella term; there are many types of dementia including Alzheimer’s Disease</a:t>
            </a:r>
          </a:p>
          <a:p>
            <a:r>
              <a:rPr lang="en-US" sz="2400" dirty="0"/>
              <a:t>There are no known causes or cures; only medications to help minimize the symptoms</a:t>
            </a:r>
          </a:p>
          <a:p>
            <a:r>
              <a:rPr lang="en-US" sz="2400" dirty="0"/>
              <a:t>Cognitive loss includes changes to memory, reasoning, communication, personality, behavior, judgments and decision making</a:t>
            </a:r>
          </a:p>
          <a:p>
            <a:r>
              <a:rPr lang="en-US" sz="2400" dirty="0"/>
              <a:t>Easily becoming lost and wandering are common behaviors with adults with dementia</a:t>
            </a:r>
          </a:p>
          <a:p>
            <a:endParaRPr lang="en-US" sz="2400" dirty="0"/>
          </a:p>
          <a:p>
            <a:endParaRPr lang="en-US" dirty="0"/>
          </a:p>
        </p:txBody>
      </p:sp>
    </p:spTree>
    <p:extLst>
      <p:ext uri="{BB962C8B-B14F-4D97-AF65-F5344CB8AC3E}">
        <p14:creationId xmlns:p14="http://schemas.microsoft.com/office/powerpoint/2010/main" val="26880679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5ADFF-5CE5-4CB1-8E79-6C2BE43A5916}"/>
              </a:ext>
            </a:extLst>
          </p:cNvPr>
          <p:cNvSpPr>
            <a:spLocks noGrp="1"/>
          </p:cNvSpPr>
          <p:nvPr>
            <p:ph type="title"/>
          </p:nvPr>
        </p:nvSpPr>
        <p:spPr/>
        <p:txBody>
          <a:bodyPr/>
          <a:lstStyle/>
          <a:p>
            <a:pPr algn="ctr"/>
            <a:r>
              <a:rPr lang="en-US" sz="3200" b="1" dirty="0">
                <a:solidFill>
                  <a:prstClr val="black"/>
                </a:solidFill>
                <a:latin typeface="Calibri" panose="020F0502020204030204"/>
              </a:rPr>
              <a:t>Wandering</a:t>
            </a:r>
            <a:endParaRPr lang="en-US" dirty="0"/>
          </a:p>
        </p:txBody>
      </p:sp>
      <p:sp>
        <p:nvSpPr>
          <p:cNvPr id="3" name="Content Placeholder 2">
            <a:extLst>
              <a:ext uri="{FF2B5EF4-FFF2-40B4-BE49-F238E27FC236}">
                <a16:creationId xmlns:a16="http://schemas.microsoft.com/office/drawing/2014/main" id="{608897C8-8C66-4D2A-9AD5-DF2C249F1C02}"/>
              </a:ext>
            </a:extLst>
          </p:cNvPr>
          <p:cNvSpPr>
            <a:spLocks noGrp="1"/>
          </p:cNvSpPr>
          <p:nvPr>
            <p:ph idx="1"/>
          </p:nvPr>
        </p:nvSpPr>
        <p:spPr/>
        <p:txBody>
          <a:bodyPr>
            <a:normAutofit/>
          </a:bodyPr>
          <a:lstStyle/>
          <a:p>
            <a:r>
              <a:rPr lang="en-US" sz="2400" dirty="0"/>
              <a:t>6 in 10 adults with dementia will wander</a:t>
            </a:r>
          </a:p>
          <a:p>
            <a:r>
              <a:rPr lang="en-US" sz="2400" dirty="0"/>
              <a:t>An adult with dementia may not remember his or her name, address. </a:t>
            </a:r>
          </a:p>
          <a:p>
            <a:r>
              <a:rPr lang="en-US" sz="2400" dirty="0"/>
              <a:t>May become disoriented in familiar places</a:t>
            </a:r>
          </a:p>
          <a:p>
            <a:pPr marL="0" indent="0">
              <a:buNone/>
            </a:pPr>
            <a:endParaRPr lang="en-US" sz="2400" dirty="0"/>
          </a:p>
        </p:txBody>
      </p:sp>
    </p:spTree>
    <p:extLst>
      <p:ext uri="{BB962C8B-B14F-4D97-AF65-F5344CB8AC3E}">
        <p14:creationId xmlns:p14="http://schemas.microsoft.com/office/powerpoint/2010/main" val="11793452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E1E2A-00F7-42E9-92D6-414C12D622FB}"/>
              </a:ext>
            </a:extLst>
          </p:cNvPr>
          <p:cNvSpPr>
            <a:spLocks noGrp="1"/>
          </p:cNvSpPr>
          <p:nvPr>
            <p:ph type="title"/>
          </p:nvPr>
        </p:nvSpPr>
        <p:spPr/>
        <p:txBody>
          <a:bodyPr>
            <a:normAutofit/>
          </a:bodyPr>
          <a:lstStyle/>
          <a:p>
            <a:pPr algn="ctr"/>
            <a:r>
              <a:rPr lang="en-US" sz="3200" b="1" dirty="0">
                <a:latin typeface="+mn-lt"/>
              </a:rPr>
              <a:t>Encountering an Older Driver</a:t>
            </a:r>
          </a:p>
        </p:txBody>
      </p:sp>
      <p:pic>
        <p:nvPicPr>
          <p:cNvPr id="4" name="Content Placeholder 3">
            <a:extLst>
              <a:ext uri="{FF2B5EF4-FFF2-40B4-BE49-F238E27FC236}">
                <a16:creationId xmlns:a16="http://schemas.microsoft.com/office/drawing/2014/main" id="{1E0726C6-2749-4900-87A1-DBBF7D1D1189}"/>
              </a:ext>
            </a:extLst>
          </p:cNvPr>
          <p:cNvPicPr>
            <a:picLocks noGrp="1" noChangeAspect="1"/>
          </p:cNvPicPr>
          <p:nvPr>
            <p:ph idx="1"/>
          </p:nvPr>
        </p:nvPicPr>
        <p:blipFill>
          <a:blip r:embed="rId2"/>
          <a:stretch>
            <a:fillRect/>
          </a:stretch>
        </p:blipFill>
        <p:spPr>
          <a:xfrm>
            <a:off x="628651" y="1600200"/>
            <a:ext cx="7886700" cy="4892674"/>
          </a:xfrm>
          <a:prstGeom prst="rect">
            <a:avLst/>
          </a:prstGeom>
        </p:spPr>
      </p:pic>
    </p:spTree>
    <p:extLst>
      <p:ext uri="{BB962C8B-B14F-4D97-AF65-F5344CB8AC3E}">
        <p14:creationId xmlns:p14="http://schemas.microsoft.com/office/powerpoint/2010/main" val="25799361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E61CC-1FF7-4B82-A37D-32FB57022B78}"/>
              </a:ext>
            </a:extLst>
          </p:cNvPr>
          <p:cNvSpPr>
            <a:spLocks noGrp="1"/>
          </p:cNvSpPr>
          <p:nvPr>
            <p:ph type="title"/>
          </p:nvPr>
        </p:nvSpPr>
        <p:spPr/>
        <p:txBody>
          <a:bodyPr>
            <a:normAutofit/>
          </a:bodyPr>
          <a:lstStyle/>
          <a:p>
            <a:pPr algn="ctr"/>
            <a:r>
              <a:rPr lang="en-US" sz="3200" b="1" dirty="0">
                <a:latin typeface="+mn-lt"/>
              </a:rPr>
              <a:t>Silver Search</a:t>
            </a:r>
          </a:p>
        </p:txBody>
      </p:sp>
      <p:sp>
        <p:nvSpPr>
          <p:cNvPr id="3" name="Content Placeholder 2">
            <a:extLst>
              <a:ext uri="{FF2B5EF4-FFF2-40B4-BE49-F238E27FC236}">
                <a16:creationId xmlns:a16="http://schemas.microsoft.com/office/drawing/2014/main" id="{17C19D55-4E8A-49E3-A627-65551F876B6C}"/>
              </a:ext>
            </a:extLst>
          </p:cNvPr>
          <p:cNvSpPr>
            <a:spLocks noGrp="1"/>
          </p:cNvSpPr>
          <p:nvPr>
            <p:ph idx="1"/>
          </p:nvPr>
        </p:nvSpPr>
        <p:spPr/>
        <p:txBody>
          <a:bodyPr>
            <a:normAutofit/>
          </a:bodyPr>
          <a:lstStyle/>
          <a:p>
            <a:r>
              <a:rPr lang="en-US" sz="2400" dirty="0"/>
              <a:t>1/1/2016- Illinois passed legislation to create a coordinated effort to bring education, awareness, and resources to assist in safely returning individuals with dementia that go missing</a:t>
            </a:r>
          </a:p>
          <a:p>
            <a:r>
              <a:rPr lang="en-US" sz="2400" dirty="0"/>
              <a:t>Goal is to quickly disseminate information about a missing or endangered person to the public</a:t>
            </a:r>
          </a:p>
          <a:p>
            <a:pPr marL="0" indent="0">
              <a:buNone/>
            </a:pPr>
            <a:endParaRPr lang="en-US" sz="2400" dirty="0"/>
          </a:p>
          <a:p>
            <a:pPr marL="0" indent="0" algn="ctr">
              <a:buNone/>
            </a:pPr>
            <a:r>
              <a:rPr lang="en-US" sz="2400" dirty="0"/>
              <a:t>Silversearchillinois.org</a:t>
            </a:r>
          </a:p>
          <a:p>
            <a:pPr marL="0" indent="0" algn="ctr">
              <a:buNone/>
            </a:pPr>
            <a:endParaRPr lang="en-US" sz="2400" dirty="0"/>
          </a:p>
        </p:txBody>
      </p:sp>
    </p:spTree>
    <p:extLst>
      <p:ext uri="{BB962C8B-B14F-4D97-AF65-F5344CB8AC3E}">
        <p14:creationId xmlns:p14="http://schemas.microsoft.com/office/powerpoint/2010/main" val="20102393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71C5C-B5A6-4664-8743-358F5E00E11B}"/>
              </a:ext>
            </a:extLst>
          </p:cNvPr>
          <p:cNvSpPr>
            <a:spLocks noGrp="1"/>
          </p:cNvSpPr>
          <p:nvPr>
            <p:ph type="title"/>
          </p:nvPr>
        </p:nvSpPr>
        <p:spPr/>
        <p:txBody>
          <a:bodyPr>
            <a:normAutofit/>
          </a:bodyPr>
          <a:lstStyle/>
          <a:p>
            <a:pPr algn="ctr"/>
            <a:r>
              <a:rPr lang="en-US" sz="3200" b="1" dirty="0">
                <a:latin typeface="+mn-lt"/>
              </a:rPr>
              <a:t>Endangered Mission Person Advisory Criteria</a:t>
            </a:r>
          </a:p>
        </p:txBody>
      </p:sp>
      <p:sp>
        <p:nvSpPr>
          <p:cNvPr id="3" name="Content Placeholder 2">
            <a:extLst>
              <a:ext uri="{FF2B5EF4-FFF2-40B4-BE49-F238E27FC236}">
                <a16:creationId xmlns:a16="http://schemas.microsoft.com/office/drawing/2014/main" id="{B6C0B737-F5F3-4411-BAA5-D5E1B754F3CB}"/>
              </a:ext>
            </a:extLst>
          </p:cNvPr>
          <p:cNvSpPr>
            <a:spLocks noGrp="1"/>
          </p:cNvSpPr>
          <p:nvPr>
            <p:ph idx="1"/>
          </p:nvPr>
        </p:nvSpPr>
        <p:spPr/>
        <p:txBody>
          <a:bodyPr>
            <a:normAutofit/>
          </a:bodyPr>
          <a:lstStyle/>
          <a:p>
            <a:r>
              <a:rPr lang="en-US" sz="2400" dirty="0"/>
              <a:t>Missing person is under unexplained or suspicious circumstances</a:t>
            </a:r>
          </a:p>
          <a:p>
            <a:r>
              <a:rPr lang="en-US" sz="2400" dirty="0"/>
              <a:t>Person is believed to be in danger due to age, health, mental or physical disability, environment, weather conditions or in the company of a potentially dangerous person of some other factor that may expose the person to possible harm or injury</a:t>
            </a:r>
          </a:p>
          <a:p>
            <a:r>
              <a:rPr lang="en-US" sz="2400" dirty="0"/>
              <a:t>Does not meet the criteria for an AMBER alert </a:t>
            </a:r>
          </a:p>
        </p:txBody>
      </p:sp>
    </p:spTree>
    <p:extLst>
      <p:ext uri="{BB962C8B-B14F-4D97-AF65-F5344CB8AC3E}">
        <p14:creationId xmlns:p14="http://schemas.microsoft.com/office/powerpoint/2010/main" val="12637705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B30CA-9276-46E5-9889-BE1CB5D94259}"/>
              </a:ext>
            </a:extLst>
          </p:cNvPr>
          <p:cNvSpPr>
            <a:spLocks noGrp="1"/>
          </p:cNvSpPr>
          <p:nvPr>
            <p:ph type="title"/>
          </p:nvPr>
        </p:nvSpPr>
        <p:spPr/>
        <p:txBody>
          <a:bodyPr>
            <a:normAutofit/>
          </a:bodyPr>
          <a:lstStyle/>
          <a:p>
            <a:pPr algn="ctr"/>
            <a:r>
              <a:rPr lang="en-US" sz="3200" b="1" dirty="0">
                <a:latin typeface="+mn-lt"/>
              </a:rPr>
              <a:t>Validation</a:t>
            </a:r>
          </a:p>
        </p:txBody>
      </p:sp>
      <p:sp>
        <p:nvSpPr>
          <p:cNvPr id="3" name="Content Placeholder 2">
            <a:extLst>
              <a:ext uri="{FF2B5EF4-FFF2-40B4-BE49-F238E27FC236}">
                <a16:creationId xmlns:a16="http://schemas.microsoft.com/office/drawing/2014/main" id="{C60A0E97-1D7C-49F6-949B-5C832FB25BCE}"/>
              </a:ext>
            </a:extLst>
          </p:cNvPr>
          <p:cNvSpPr>
            <a:spLocks noGrp="1"/>
          </p:cNvSpPr>
          <p:nvPr>
            <p:ph idx="1"/>
          </p:nvPr>
        </p:nvSpPr>
        <p:spPr/>
        <p:txBody>
          <a:bodyPr>
            <a:normAutofit/>
          </a:bodyPr>
          <a:lstStyle/>
          <a:p>
            <a:pPr>
              <a:buClr>
                <a:schemeClr val="accent1">
                  <a:lumMod val="75000"/>
                </a:schemeClr>
              </a:buClr>
            </a:pPr>
            <a:r>
              <a:rPr lang="en-US" sz="2400" dirty="0"/>
              <a:t>Don’t confirm or deny frame of reality</a:t>
            </a:r>
          </a:p>
          <a:p>
            <a:pPr>
              <a:buClr>
                <a:schemeClr val="accent1">
                  <a:lumMod val="75000"/>
                </a:schemeClr>
              </a:buClr>
            </a:pPr>
            <a:r>
              <a:rPr lang="en-US" sz="2400" dirty="0"/>
              <a:t>Remember behaviors may reflect a need; trying to discover this need may be very helpful in how one chooses to validate </a:t>
            </a:r>
          </a:p>
          <a:p>
            <a:pPr>
              <a:buClr>
                <a:schemeClr val="accent1">
                  <a:lumMod val="75000"/>
                </a:schemeClr>
              </a:buClr>
            </a:pPr>
            <a:r>
              <a:rPr lang="en-US" sz="2400" dirty="0"/>
              <a:t>Example: a demand to go home may be a reference to a desire to feel safe and secure rather than a physical location</a:t>
            </a:r>
          </a:p>
          <a:p>
            <a:r>
              <a:rPr lang="en-US" sz="2400" dirty="0"/>
              <a:t>Validate by repeating a concern, and when possible, express personal agreement with the concern to showcase empathy</a:t>
            </a:r>
          </a:p>
          <a:p>
            <a:pPr>
              <a:buClr>
                <a:schemeClr val="accent1">
                  <a:lumMod val="75000"/>
                </a:schemeClr>
              </a:buClr>
            </a:pPr>
            <a:endParaRPr lang="en-US" sz="2400" dirty="0"/>
          </a:p>
          <a:p>
            <a:endParaRPr lang="en-US" sz="2400" dirty="0"/>
          </a:p>
        </p:txBody>
      </p:sp>
    </p:spTree>
    <p:extLst>
      <p:ext uri="{BB962C8B-B14F-4D97-AF65-F5344CB8AC3E}">
        <p14:creationId xmlns:p14="http://schemas.microsoft.com/office/powerpoint/2010/main" val="3257238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DFF9FEF-1E09-42D8-8CE2-29D4DA687319}"/>
              </a:ext>
            </a:extLst>
          </p:cNvPr>
          <p:cNvSpPr>
            <a:spLocks noGrp="1" noChangeArrowheads="1"/>
          </p:cNvSpPr>
          <p:nvPr>
            <p:ph type="title"/>
          </p:nvPr>
        </p:nvSpPr>
        <p:spPr/>
        <p:txBody>
          <a:bodyPr/>
          <a:lstStyle/>
          <a:p>
            <a:pPr algn="ctr" eaLnBrk="1" hangingPunct="1"/>
            <a:r>
              <a:rPr lang="en-US" altLang="en-US" sz="3200" b="1" dirty="0">
                <a:latin typeface="+mn-lt"/>
              </a:rPr>
              <a:t>This</a:t>
            </a:r>
            <a:r>
              <a:rPr lang="en-US" altLang="en-US" dirty="0"/>
              <a:t> </a:t>
            </a:r>
            <a:r>
              <a:rPr lang="en-US" altLang="en-US" sz="3200" b="1" dirty="0">
                <a:latin typeface="+mn-lt"/>
              </a:rPr>
              <a:t>Generation</a:t>
            </a:r>
          </a:p>
        </p:txBody>
      </p:sp>
      <p:sp>
        <p:nvSpPr>
          <p:cNvPr id="5123" name="Rectangle 3">
            <a:extLst>
              <a:ext uri="{FF2B5EF4-FFF2-40B4-BE49-F238E27FC236}">
                <a16:creationId xmlns:a16="http://schemas.microsoft.com/office/drawing/2014/main" id="{9A1694E6-1A5D-40BD-9CC5-1F98A010ED9B}"/>
              </a:ext>
            </a:extLst>
          </p:cNvPr>
          <p:cNvSpPr>
            <a:spLocks noGrp="1" noChangeArrowheads="1"/>
          </p:cNvSpPr>
          <p:nvPr>
            <p:ph type="body" idx="1"/>
          </p:nvPr>
        </p:nvSpPr>
        <p:spPr/>
        <p:txBody>
          <a:bodyPr/>
          <a:lstStyle/>
          <a:p>
            <a:pPr eaLnBrk="1" hangingPunct="1"/>
            <a:r>
              <a:rPr lang="en-US" altLang="en-US" sz="2400" dirty="0"/>
              <a:t>75 y/o ~ born in 1946</a:t>
            </a:r>
          </a:p>
          <a:p>
            <a:pPr eaLnBrk="1" hangingPunct="1"/>
            <a:r>
              <a:rPr lang="en-US" altLang="en-US" sz="2400" dirty="0"/>
              <a:t>85 y/o ~ born in 1936</a:t>
            </a:r>
          </a:p>
          <a:p>
            <a:pPr eaLnBrk="1" hangingPunct="1"/>
            <a:endParaRPr lang="en-US" altLang="en-US" sz="2400" dirty="0"/>
          </a:p>
          <a:p>
            <a:pPr eaLnBrk="1" hangingPunct="1"/>
            <a:r>
              <a:rPr lang="en-US" altLang="en-US" sz="2400" dirty="0"/>
              <a:t>WHAT have they seen and lived through?</a:t>
            </a:r>
          </a:p>
          <a:p>
            <a:pPr eaLnBrk="1" hangingPunct="1"/>
            <a:endParaRPr lang="en-US" altLang="en-US" sz="2400" dirty="0"/>
          </a:p>
          <a:p>
            <a:pPr eaLnBrk="1" hangingPunct="1"/>
            <a:r>
              <a:rPr lang="en-US" altLang="en-US" sz="2400" dirty="0"/>
              <a:t>WHERE are they now?</a:t>
            </a:r>
          </a:p>
          <a:p>
            <a:pPr eaLnBrk="1" hangingPunct="1">
              <a:buFontTx/>
              <a:buNone/>
            </a:pPr>
            <a:r>
              <a:rPr lang="en-US" altLang="en-US" sz="2400" dirty="0"/>
              <a:t>			</a:t>
            </a:r>
            <a:endParaRPr lang="en-US"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4BE39-299A-4C44-A9AC-324A47AE8BA0}"/>
              </a:ext>
            </a:extLst>
          </p:cNvPr>
          <p:cNvSpPr>
            <a:spLocks noGrp="1"/>
          </p:cNvSpPr>
          <p:nvPr>
            <p:ph type="title"/>
          </p:nvPr>
        </p:nvSpPr>
        <p:spPr/>
        <p:txBody>
          <a:bodyPr>
            <a:normAutofit/>
          </a:bodyPr>
          <a:lstStyle/>
          <a:p>
            <a:pPr algn="ctr"/>
            <a:r>
              <a:rPr lang="en-US" sz="3200" b="1" dirty="0">
                <a:latin typeface="+mn-lt"/>
              </a:rPr>
              <a:t>Redirection</a:t>
            </a:r>
          </a:p>
        </p:txBody>
      </p:sp>
      <p:sp>
        <p:nvSpPr>
          <p:cNvPr id="3" name="Content Placeholder 2">
            <a:extLst>
              <a:ext uri="{FF2B5EF4-FFF2-40B4-BE49-F238E27FC236}">
                <a16:creationId xmlns:a16="http://schemas.microsoft.com/office/drawing/2014/main" id="{5998BCA3-3220-4CDD-8984-2CD3975757A6}"/>
              </a:ext>
            </a:extLst>
          </p:cNvPr>
          <p:cNvSpPr>
            <a:spLocks noGrp="1"/>
          </p:cNvSpPr>
          <p:nvPr>
            <p:ph idx="1"/>
          </p:nvPr>
        </p:nvSpPr>
        <p:spPr/>
        <p:txBody>
          <a:bodyPr/>
          <a:lstStyle/>
          <a:p>
            <a:r>
              <a:rPr lang="en-US" sz="2400" dirty="0"/>
              <a:t>Redirection to a conversation with a similar topic</a:t>
            </a:r>
          </a:p>
          <a:p>
            <a:r>
              <a:rPr lang="en-US" sz="2400" dirty="0"/>
              <a:t> Allows for a natural transition </a:t>
            </a:r>
          </a:p>
          <a:p>
            <a:r>
              <a:rPr lang="en-US" sz="2400" dirty="0"/>
              <a:t>May need to gradually steer the conversation towards a new subject </a:t>
            </a:r>
          </a:p>
          <a:p>
            <a:r>
              <a:rPr lang="en-US" sz="2400" dirty="0"/>
              <a:t>Often helpful to have some redirection ideas planned in advance</a:t>
            </a:r>
          </a:p>
          <a:p>
            <a:r>
              <a:rPr lang="en-US" sz="2400" dirty="0"/>
              <a:t>Provide validation of feelings (sad, anxious, mad) </a:t>
            </a:r>
          </a:p>
          <a:p>
            <a:r>
              <a:rPr lang="en-US" sz="2400" dirty="0"/>
              <a:t>Reassurance before redirection- shows understanding of the concerns, prompts cooperation</a:t>
            </a:r>
          </a:p>
          <a:p>
            <a:endParaRPr lang="en-US" dirty="0"/>
          </a:p>
          <a:p>
            <a:endParaRPr lang="en-US" dirty="0"/>
          </a:p>
        </p:txBody>
      </p:sp>
    </p:spTree>
    <p:extLst>
      <p:ext uri="{BB962C8B-B14F-4D97-AF65-F5344CB8AC3E}">
        <p14:creationId xmlns:p14="http://schemas.microsoft.com/office/powerpoint/2010/main" val="21057835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AC8D1-3AA2-4758-B82C-7FCFF09D420A}"/>
              </a:ext>
            </a:extLst>
          </p:cNvPr>
          <p:cNvSpPr>
            <a:spLocks noGrp="1"/>
          </p:cNvSpPr>
          <p:nvPr>
            <p:ph type="title"/>
          </p:nvPr>
        </p:nvSpPr>
        <p:spPr/>
        <p:txBody>
          <a:bodyPr>
            <a:normAutofit/>
          </a:bodyPr>
          <a:lstStyle/>
          <a:p>
            <a:pPr algn="ctr"/>
            <a:r>
              <a:rPr lang="en-US" sz="3200" b="1" dirty="0">
                <a:latin typeface="+mn-lt"/>
              </a:rPr>
              <a:t>Compassion/Empathy</a:t>
            </a:r>
          </a:p>
        </p:txBody>
      </p:sp>
      <p:sp>
        <p:nvSpPr>
          <p:cNvPr id="3" name="Content Placeholder 2">
            <a:extLst>
              <a:ext uri="{FF2B5EF4-FFF2-40B4-BE49-F238E27FC236}">
                <a16:creationId xmlns:a16="http://schemas.microsoft.com/office/drawing/2014/main" id="{9837D8CD-425B-4F1F-BEF2-7504F2E9BE42}"/>
              </a:ext>
            </a:extLst>
          </p:cNvPr>
          <p:cNvSpPr>
            <a:spLocks noGrp="1"/>
          </p:cNvSpPr>
          <p:nvPr>
            <p:ph idx="1"/>
          </p:nvPr>
        </p:nvSpPr>
        <p:spPr/>
        <p:txBody>
          <a:bodyPr>
            <a:normAutofit/>
          </a:bodyPr>
          <a:lstStyle/>
          <a:p>
            <a:r>
              <a:rPr lang="en-US" sz="2400" dirty="0"/>
              <a:t>Treat as you would want your parent to be treated</a:t>
            </a:r>
          </a:p>
          <a:p>
            <a:r>
              <a:rPr lang="en-US" sz="2400" dirty="0"/>
              <a:t>Allows the person to feel respected/validated</a:t>
            </a:r>
          </a:p>
          <a:p>
            <a:r>
              <a:rPr lang="en-US" sz="2400" dirty="0"/>
              <a:t>Increases feelings of safety</a:t>
            </a:r>
          </a:p>
          <a:p>
            <a:r>
              <a:rPr lang="en-US" sz="2400" dirty="0"/>
              <a:t>Increases hope/optimism</a:t>
            </a:r>
          </a:p>
          <a:p>
            <a:endParaRPr lang="en-US" sz="2400" dirty="0"/>
          </a:p>
          <a:p>
            <a:endParaRPr lang="en-US" sz="2400" dirty="0"/>
          </a:p>
        </p:txBody>
      </p:sp>
    </p:spTree>
    <p:extLst>
      <p:ext uri="{BB962C8B-B14F-4D97-AF65-F5344CB8AC3E}">
        <p14:creationId xmlns:p14="http://schemas.microsoft.com/office/powerpoint/2010/main" val="28693132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AD68B-E24F-4BE0-9969-8668D41B9DCF}"/>
              </a:ext>
            </a:extLst>
          </p:cNvPr>
          <p:cNvSpPr>
            <a:spLocks noGrp="1"/>
          </p:cNvSpPr>
          <p:nvPr>
            <p:ph type="title"/>
          </p:nvPr>
        </p:nvSpPr>
        <p:spPr/>
        <p:txBody>
          <a:bodyPr>
            <a:normAutofit/>
          </a:bodyPr>
          <a:lstStyle/>
          <a:p>
            <a:pPr algn="ctr"/>
            <a:r>
              <a:rPr lang="en-US" sz="3200" b="1" dirty="0">
                <a:latin typeface="+mn-lt"/>
              </a:rPr>
              <a:t>Interaction Tips</a:t>
            </a:r>
          </a:p>
        </p:txBody>
      </p:sp>
      <p:sp>
        <p:nvSpPr>
          <p:cNvPr id="3" name="Content Placeholder 2">
            <a:extLst>
              <a:ext uri="{FF2B5EF4-FFF2-40B4-BE49-F238E27FC236}">
                <a16:creationId xmlns:a16="http://schemas.microsoft.com/office/drawing/2014/main" id="{F3F43D04-CAD3-4751-9953-99BDBFAD809D}"/>
              </a:ext>
            </a:extLst>
          </p:cNvPr>
          <p:cNvSpPr>
            <a:spLocks noGrp="1"/>
          </p:cNvSpPr>
          <p:nvPr>
            <p:ph idx="1"/>
          </p:nvPr>
        </p:nvSpPr>
        <p:spPr/>
        <p:txBody>
          <a:bodyPr/>
          <a:lstStyle/>
          <a:p>
            <a:r>
              <a:rPr lang="en-US" sz="2400" dirty="0"/>
              <a:t>Make eye contact </a:t>
            </a:r>
          </a:p>
          <a:p>
            <a:r>
              <a:rPr lang="en-US" sz="2400" dirty="0"/>
              <a:t>Address the person by name </a:t>
            </a:r>
          </a:p>
          <a:p>
            <a:r>
              <a:rPr lang="en-US" sz="2400" dirty="0"/>
              <a:t>Use short, simple words and sentences</a:t>
            </a:r>
          </a:p>
          <a:p>
            <a:r>
              <a:rPr lang="en-US" sz="2400" dirty="0"/>
              <a:t>Monitor body language and non-verbal cues </a:t>
            </a:r>
          </a:p>
          <a:p>
            <a:r>
              <a:rPr lang="en-US" sz="2400" dirty="0"/>
              <a:t>Stay calm </a:t>
            </a:r>
          </a:p>
          <a:p>
            <a:r>
              <a:rPr lang="en-US" sz="2400" dirty="0"/>
              <a:t>Don’t take behaviors personally</a:t>
            </a:r>
          </a:p>
          <a:p>
            <a:r>
              <a:rPr lang="en-US" sz="2400" dirty="0"/>
              <a:t>Never argue or insist</a:t>
            </a:r>
          </a:p>
          <a:p>
            <a:r>
              <a:rPr lang="en-US" sz="2400" dirty="0"/>
              <a:t>Be positive, focus on what they can do, not what they can’t</a:t>
            </a:r>
          </a:p>
          <a:p>
            <a:r>
              <a:rPr lang="en-US" sz="2400" dirty="0"/>
              <a:t>If ambulatory, walk to reduce adrenaline</a:t>
            </a:r>
          </a:p>
          <a:p>
            <a:pPr marL="0" indent="0" algn="ctr">
              <a:buNone/>
            </a:pPr>
            <a:r>
              <a:rPr lang="en-US" sz="2400" i="1" dirty="0"/>
              <a:t>Seniors may need more time to process information</a:t>
            </a:r>
          </a:p>
        </p:txBody>
      </p:sp>
    </p:spTree>
    <p:extLst>
      <p:ext uri="{BB962C8B-B14F-4D97-AF65-F5344CB8AC3E}">
        <p14:creationId xmlns:p14="http://schemas.microsoft.com/office/powerpoint/2010/main" val="39731773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7150E-8B9C-433F-A48A-E976DAFD3F41}"/>
              </a:ext>
            </a:extLst>
          </p:cNvPr>
          <p:cNvSpPr>
            <a:spLocks noGrp="1"/>
          </p:cNvSpPr>
          <p:nvPr>
            <p:ph type="title"/>
          </p:nvPr>
        </p:nvSpPr>
        <p:spPr/>
        <p:txBody>
          <a:bodyPr>
            <a:normAutofit/>
          </a:bodyPr>
          <a:lstStyle/>
          <a:p>
            <a:pPr algn="ctr"/>
            <a:r>
              <a:rPr lang="en-US" sz="3200" b="1" dirty="0">
                <a:latin typeface="+mn-lt"/>
              </a:rPr>
              <a:t>Interaction Tips</a:t>
            </a:r>
          </a:p>
        </p:txBody>
      </p:sp>
      <p:sp>
        <p:nvSpPr>
          <p:cNvPr id="3" name="Content Placeholder 2">
            <a:extLst>
              <a:ext uri="{FF2B5EF4-FFF2-40B4-BE49-F238E27FC236}">
                <a16:creationId xmlns:a16="http://schemas.microsoft.com/office/drawing/2014/main" id="{6D5C039F-95C9-4560-B065-BB44490750F3}"/>
              </a:ext>
            </a:extLst>
          </p:cNvPr>
          <p:cNvSpPr>
            <a:spLocks noGrp="1"/>
          </p:cNvSpPr>
          <p:nvPr>
            <p:ph idx="1"/>
          </p:nvPr>
        </p:nvSpPr>
        <p:spPr/>
        <p:txBody>
          <a:bodyPr/>
          <a:lstStyle/>
          <a:p>
            <a:pPr>
              <a:buClr>
                <a:schemeClr val="accent1">
                  <a:lumMod val="75000"/>
                </a:schemeClr>
              </a:buClr>
            </a:pPr>
            <a:r>
              <a:rPr lang="en-US" sz="2400" dirty="0"/>
              <a:t>Limit distractions/overstimulation</a:t>
            </a:r>
          </a:p>
          <a:p>
            <a:pPr>
              <a:buClr>
                <a:schemeClr val="accent1">
                  <a:lumMod val="75000"/>
                </a:schemeClr>
              </a:buClr>
            </a:pPr>
            <a:r>
              <a:rPr lang="en-US" sz="2400" dirty="0"/>
              <a:t>Use humor when appropriate</a:t>
            </a:r>
          </a:p>
          <a:p>
            <a:pPr>
              <a:buClr>
                <a:schemeClr val="accent1">
                  <a:lumMod val="75000"/>
                </a:schemeClr>
              </a:buClr>
            </a:pPr>
            <a:r>
              <a:rPr lang="en-US" sz="2400" dirty="0"/>
              <a:t>Make sure a neighbor or friend are aware of the situation</a:t>
            </a:r>
          </a:p>
          <a:p>
            <a:pPr>
              <a:buClr>
                <a:schemeClr val="accent1">
                  <a:lumMod val="75000"/>
                </a:schemeClr>
              </a:buClr>
            </a:pPr>
            <a:r>
              <a:rPr lang="en-US" sz="2400" dirty="0"/>
              <a:t>Focus on safety and solutions</a:t>
            </a:r>
          </a:p>
          <a:p>
            <a:pPr>
              <a:buClr>
                <a:schemeClr val="accent1">
                  <a:lumMod val="75000"/>
                </a:schemeClr>
              </a:buClr>
            </a:pPr>
            <a:r>
              <a:rPr lang="en-US" sz="2400" dirty="0"/>
              <a:t>Use touch and hugs to connect emotionally </a:t>
            </a:r>
          </a:p>
          <a:p>
            <a:pPr>
              <a:buClr>
                <a:schemeClr val="accent1">
                  <a:lumMod val="75000"/>
                </a:schemeClr>
              </a:buClr>
            </a:pPr>
            <a:r>
              <a:rPr lang="en-US" sz="2400" dirty="0"/>
              <a:t>Encourage nonverbal communication, such as body language (pointing, thumbs up, head nodding, etc.)</a:t>
            </a:r>
          </a:p>
          <a:p>
            <a:pPr>
              <a:buClr>
                <a:schemeClr val="accent1">
                  <a:lumMod val="75000"/>
                </a:schemeClr>
              </a:buClr>
            </a:pPr>
            <a:r>
              <a:rPr lang="en-US" sz="2400" dirty="0"/>
              <a:t>Be respectful, in every situation</a:t>
            </a:r>
          </a:p>
          <a:p>
            <a:endParaRPr lang="en-US" dirty="0"/>
          </a:p>
        </p:txBody>
      </p:sp>
    </p:spTree>
    <p:extLst>
      <p:ext uri="{BB962C8B-B14F-4D97-AF65-F5344CB8AC3E}">
        <p14:creationId xmlns:p14="http://schemas.microsoft.com/office/powerpoint/2010/main" val="17362354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7ED65-94FD-42F7-B334-C4752CF640A8}"/>
              </a:ext>
            </a:extLst>
          </p:cNvPr>
          <p:cNvSpPr>
            <a:spLocks noGrp="1"/>
          </p:cNvSpPr>
          <p:nvPr>
            <p:ph type="title"/>
          </p:nvPr>
        </p:nvSpPr>
        <p:spPr/>
        <p:txBody>
          <a:bodyPr>
            <a:normAutofit/>
          </a:bodyPr>
          <a:lstStyle/>
          <a:p>
            <a:pPr algn="ctr"/>
            <a:r>
              <a:rPr lang="en-US" sz="3200" b="1" dirty="0">
                <a:latin typeface="+mn-lt"/>
              </a:rPr>
              <a:t>Interaction Tips</a:t>
            </a:r>
          </a:p>
        </p:txBody>
      </p:sp>
      <p:sp>
        <p:nvSpPr>
          <p:cNvPr id="3" name="Content Placeholder 2">
            <a:extLst>
              <a:ext uri="{FF2B5EF4-FFF2-40B4-BE49-F238E27FC236}">
                <a16:creationId xmlns:a16="http://schemas.microsoft.com/office/drawing/2014/main" id="{5DD35706-A00C-46C1-96F0-8B4D07DABE77}"/>
              </a:ext>
            </a:extLst>
          </p:cNvPr>
          <p:cNvSpPr>
            <a:spLocks noGrp="1"/>
          </p:cNvSpPr>
          <p:nvPr>
            <p:ph idx="1"/>
          </p:nvPr>
        </p:nvSpPr>
        <p:spPr/>
        <p:txBody>
          <a:bodyPr>
            <a:normAutofit/>
          </a:bodyPr>
          <a:lstStyle/>
          <a:p>
            <a:pPr>
              <a:buClr>
                <a:schemeClr val="accent1">
                  <a:lumMod val="75000"/>
                </a:schemeClr>
              </a:buClr>
            </a:pPr>
            <a:r>
              <a:rPr lang="en-US" sz="2400" dirty="0"/>
              <a:t>Assume the older adult is cognitively intact unless you are given clear reason to question this</a:t>
            </a:r>
          </a:p>
          <a:p>
            <a:pPr>
              <a:buClr>
                <a:schemeClr val="accent1">
                  <a:lumMod val="75000"/>
                </a:schemeClr>
              </a:buClr>
            </a:pPr>
            <a:r>
              <a:rPr lang="en-US" sz="2400" dirty="0"/>
              <a:t>Gain trust . You don’t know their history with law enforcement</a:t>
            </a:r>
          </a:p>
          <a:p>
            <a:pPr>
              <a:buClr>
                <a:schemeClr val="accent1">
                  <a:lumMod val="75000"/>
                </a:schemeClr>
              </a:buClr>
            </a:pPr>
            <a:r>
              <a:rPr lang="en-US" sz="2400" dirty="0"/>
              <a:t>Alterations in the mental status often due to physical illness </a:t>
            </a:r>
          </a:p>
          <a:p>
            <a:pPr>
              <a:buClr>
                <a:schemeClr val="accent1">
                  <a:lumMod val="75000"/>
                </a:schemeClr>
              </a:buClr>
            </a:pPr>
            <a:r>
              <a:rPr lang="en-US" sz="2400" dirty="0"/>
              <a:t>Look for changes in appearance &amp; behavior, speech, general motor activity, mood, posture/gait</a:t>
            </a:r>
          </a:p>
          <a:p>
            <a:pPr>
              <a:buClr>
                <a:schemeClr val="accent1">
                  <a:lumMod val="75000"/>
                </a:schemeClr>
              </a:buClr>
            </a:pPr>
            <a:r>
              <a:rPr lang="en-US" sz="2400" dirty="0"/>
              <a:t>Obtain input from someone who knows the senior’s normal baseline</a:t>
            </a:r>
          </a:p>
          <a:p>
            <a:endParaRPr lang="en-US" sz="2400" dirty="0"/>
          </a:p>
        </p:txBody>
      </p:sp>
    </p:spTree>
    <p:extLst>
      <p:ext uri="{BB962C8B-B14F-4D97-AF65-F5344CB8AC3E}">
        <p14:creationId xmlns:p14="http://schemas.microsoft.com/office/powerpoint/2010/main" val="34273825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416C3-CCD2-4797-B37A-540D6C9EA50B}"/>
              </a:ext>
            </a:extLst>
          </p:cNvPr>
          <p:cNvSpPr>
            <a:spLocks noGrp="1"/>
          </p:cNvSpPr>
          <p:nvPr>
            <p:ph type="title"/>
          </p:nvPr>
        </p:nvSpPr>
        <p:spPr/>
        <p:txBody>
          <a:bodyPr>
            <a:normAutofit/>
          </a:bodyPr>
          <a:lstStyle/>
          <a:p>
            <a:pPr algn="ctr"/>
            <a:r>
              <a:rPr lang="en-US" sz="3200" b="1" dirty="0">
                <a:latin typeface="+mn-lt"/>
              </a:rPr>
              <a:t>Interaction Tips</a:t>
            </a:r>
          </a:p>
        </p:txBody>
      </p:sp>
      <p:sp>
        <p:nvSpPr>
          <p:cNvPr id="3" name="Content Placeholder 2">
            <a:extLst>
              <a:ext uri="{FF2B5EF4-FFF2-40B4-BE49-F238E27FC236}">
                <a16:creationId xmlns:a16="http://schemas.microsoft.com/office/drawing/2014/main" id="{A5AAEC8D-1BFA-4D8C-AC68-D53D7C82C219}"/>
              </a:ext>
            </a:extLst>
          </p:cNvPr>
          <p:cNvSpPr>
            <a:spLocks noGrp="1"/>
          </p:cNvSpPr>
          <p:nvPr>
            <p:ph idx="1"/>
          </p:nvPr>
        </p:nvSpPr>
        <p:spPr/>
        <p:txBody>
          <a:bodyPr/>
          <a:lstStyle/>
          <a:p>
            <a:pPr>
              <a:buClr>
                <a:schemeClr val="accent1">
                  <a:lumMod val="75000"/>
                </a:schemeClr>
              </a:buClr>
            </a:pPr>
            <a:r>
              <a:rPr lang="en-US" sz="2400" dirty="0"/>
              <a:t>Look for medical alert bracelets</a:t>
            </a:r>
          </a:p>
          <a:p>
            <a:pPr>
              <a:buClr>
                <a:schemeClr val="accent1">
                  <a:lumMod val="75000"/>
                </a:schemeClr>
              </a:buClr>
            </a:pPr>
            <a:r>
              <a:rPr lang="en-US" sz="2400" dirty="0"/>
              <a:t>Talk directly to the senior- Eye contact</a:t>
            </a:r>
          </a:p>
          <a:p>
            <a:pPr>
              <a:buClr>
                <a:schemeClr val="accent1">
                  <a:lumMod val="75000"/>
                </a:schemeClr>
              </a:buClr>
            </a:pPr>
            <a:r>
              <a:rPr lang="en-US" sz="2400" dirty="0"/>
              <a:t>Don’t talk down to them as if they were a child</a:t>
            </a:r>
          </a:p>
          <a:p>
            <a:pPr>
              <a:buClr>
                <a:schemeClr val="accent1">
                  <a:lumMod val="75000"/>
                </a:schemeClr>
              </a:buClr>
            </a:pPr>
            <a:r>
              <a:rPr lang="en-US" sz="2400" dirty="0"/>
              <a:t>Acknowledge their frustration</a:t>
            </a:r>
          </a:p>
          <a:p>
            <a:pPr>
              <a:buClr>
                <a:schemeClr val="accent1">
                  <a:lumMod val="75000"/>
                </a:schemeClr>
              </a:buClr>
            </a:pPr>
            <a:r>
              <a:rPr lang="en-US" sz="2400" dirty="0"/>
              <a:t>DON’T argue reality</a:t>
            </a:r>
          </a:p>
          <a:p>
            <a:pPr>
              <a:buClr>
                <a:schemeClr val="accent1">
                  <a:lumMod val="75000"/>
                </a:schemeClr>
              </a:buClr>
            </a:pPr>
            <a:r>
              <a:rPr lang="en-US" sz="2400" dirty="0"/>
              <a:t>Repeat, repeat and repeat</a:t>
            </a:r>
          </a:p>
          <a:p>
            <a:pPr>
              <a:buClr>
                <a:schemeClr val="accent1">
                  <a:lumMod val="75000"/>
                </a:schemeClr>
              </a:buClr>
            </a:pPr>
            <a:r>
              <a:rPr lang="en-US" sz="2400" dirty="0"/>
              <a:t>Limit open-ended and memory questions</a:t>
            </a:r>
          </a:p>
          <a:p>
            <a:pPr>
              <a:buClr>
                <a:schemeClr val="accent1">
                  <a:lumMod val="75000"/>
                </a:schemeClr>
              </a:buClr>
            </a:pPr>
            <a:r>
              <a:rPr lang="en-US" sz="2400" dirty="0"/>
              <a:t>Keep the atmosphere calm</a:t>
            </a:r>
          </a:p>
          <a:p>
            <a:pPr>
              <a:buClr>
                <a:schemeClr val="accent1">
                  <a:lumMod val="75000"/>
                </a:schemeClr>
              </a:buClr>
            </a:pPr>
            <a:r>
              <a:rPr lang="en-US" sz="2400" dirty="0"/>
              <a:t>Move the senior to an area of less stimulation</a:t>
            </a:r>
          </a:p>
          <a:p>
            <a:endParaRPr lang="en-US" dirty="0"/>
          </a:p>
        </p:txBody>
      </p:sp>
    </p:spTree>
    <p:extLst>
      <p:ext uri="{BB962C8B-B14F-4D97-AF65-F5344CB8AC3E}">
        <p14:creationId xmlns:p14="http://schemas.microsoft.com/office/powerpoint/2010/main" val="11929713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30F8E-0B20-46F1-BA78-53E8985F4E95}"/>
              </a:ext>
            </a:extLst>
          </p:cNvPr>
          <p:cNvSpPr>
            <a:spLocks noGrp="1"/>
          </p:cNvSpPr>
          <p:nvPr>
            <p:ph type="title"/>
          </p:nvPr>
        </p:nvSpPr>
        <p:spPr/>
        <p:txBody>
          <a:bodyPr>
            <a:normAutofit/>
          </a:bodyPr>
          <a:lstStyle/>
          <a:p>
            <a:pPr algn="ctr"/>
            <a:r>
              <a:rPr lang="en-US" sz="3200" b="1" dirty="0">
                <a:latin typeface="+mn-lt"/>
              </a:rPr>
              <a:t>Interaction Tips</a:t>
            </a:r>
          </a:p>
        </p:txBody>
      </p:sp>
      <p:sp>
        <p:nvSpPr>
          <p:cNvPr id="3" name="Content Placeholder 2">
            <a:extLst>
              <a:ext uri="{FF2B5EF4-FFF2-40B4-BE49-F238E27FC236}">
                <a16:creationId xmlns:a16="http://schemas.microsoft.com/office/drawing/2014/main" id="{94D83A0D-D8AE-4803-8769-D81603D12D7D}"/>
              </a:ext>
            </a:extLst>
          </p:cNvPr>
          <p:cNvSpPr>
            <a:spLocks noGrp="1"/>
          </p:cNvSpPr>
          <p:nvPr>
            <p:ph idx="1"/>
          </p:nvPr>
        </p:nvSpPr>
        <p:spPr/>
        <p:txBody>
          <a:bodyPr/>
          <a:lstStyle/>
          <a:p>
            <a:pPr>
              <a:buClr>
                <a:schemeClr val="accent1">
                  <a:lumMod val="75000"/>
                </a:schemeClr>
              </a:buClr>
            </a:pPr>
            <a:r>
              <a:rPr lang="en-US" sz="2400" b="1" dirty="0"/>
              <a:t>Remember</a:t>
            </a:r>
            <a:r>
              <a:rPr lang="en-US" sz="2400" dirty="0"/>
              <a:t> – persons with Dementia / Mental Health impairments are easily abused, exploited and taken advantage of.  </a:t>
            </a:r>
          </a:p>
          <a:p>
            <a:pPr>
              <a:buClr>
                <a:schemeClr val="accent1">
                  <a:lumMod val="75000"/>
                </a:schemeClr>
              </a:buClr>
            </a:pPr>
            <a:r>
              <a:rPr lang="en-US" sz="2400" dirty="0"/>
              <a:t>Multiple calls concerning the same victim may not all be unfounded….look for hidden clues</a:t>
            </a:r>
          </a:p>
          <a:p>
            <a:pPr lvl="2">
              <a:buClr>
                <a:schemeClr val="accent1">
                  <a:lumMod val="75000"/>
                </a:schemeClr>
              </a:buClr>
            </a:pPr>
            <a:r>
              <a:rPr lang="en-US" sz="2400" dirty="0"/>
              <a:t>Minimizing</a:t>
            </a:r>
          </a:p>
          <a:p>
            <a:pPr lvl="2">
              <a:buClr>
                <a:schemeClr val="accent1">
                  <a:lumMod val="75000"/>
                </a:schemeClr>
              </a:buClr>
            </a:pPr>
            <a:r>
              <a:rPr lang="en-US" sz="2400" dirty="0"/>
              <a:t>Excuses</a:t>
            </a:r>
          </a:p>
          <a:p>
            <a:pPr lvl="2">
              <a:buClr>
                <a:schemeClr val="accent1">
                  <a:lumMod val="75000"/>
                </a:schemeClr>
              </a:buClr>
            </a:pPr>
            <a:r>
              <a:rPr lang="en-US" sz="2400" dirty="0"/>
              <a:t>Environmental concerns</a:t>
            </a:r>
          </a:p>
          <a:p>
            <a:pPr lvl="2">
              <a:buClr>
                <a:schemeClr val="accent1">
                  <a:lumMod val="75000"/>
                </a:schemeClr>
              </a:buClr>
            </a:pPr>
            <a:r>
              <a:rPr lang="en-US" sz="2400" dirty="0"/>
              <a:t>Abusive behaviors toward the victim by friends/ family members in your presence </a:t>
            </a:r>
          </a:p>
          <a:p>
            <a:endParaRPr lang="en-US" dirty="0"/>
          </a:p>
        </p:txBody>
      </p:sp>
    </p:spTree>
    <p:extLst>
      <p:ext uri="{BB962C8B-B14F-4D97-AF65-F5344CB8AC3E}">
        <p14:creationId xmlns:p14="http://schemas.microsoft.com/office/powerpoint/2010/main" val="28192974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5C950-5F74-49D2-8A62-83708AEE0AB9}"/>
              </a:ext>
            </a:extLst>
          </p:cNvPr>
          <p:cNvSpPr>
            <a:spLocks noGrp="1"/>
          </p:cNvSpPr>
          <p:nvPr>
            <p:ph type="title"/>
          </p:nvPr>
        </p:nvSpPr>
        <p:spPr/>
        <p:txBody>
          <a:bodyPr>
            <a:normAutofit/>
          </a:bodyPr>
          <a:lstStyle/>
          <a:p>
            <a:pPr algn="ctr"/>
            <a:r>
              <a:rPr lang="en-US" sz="3200" b="1" dirty="0">
                <a:latin typeface="+mn-lt"/>
              </a:rPr>
              <a:t>Adult Protective Services Act</a:t>
            </a:r>
          </a:p>
        </p:txBody>
      </p:sp>
      <p:sp>
        <p:nvSpPr>
          <p:cNvPr id="3" name="Content Placeholder 2">
            <a:extLst>
              <a:ext uri="{FF2B5EF4-FFF2-40B4-BE49-F238E27FC236}">
                <a16:creationId xmlns:a16="http://schemas.microsoft.com/office/drawing/2014/main" id="{1E82F98F-CDB6-43C7-B5BD-3AE926943F26}"/>
              </a:ext>
            </a:extLst>
          </p:cNvPr>
          <p:cNvSpPr>
            <a:spLocks noGrp="1"/>
          </p:cNvSpPr>
          <p:nvPr>
            <p:ph idx="1"/>
          </p:nvPr>
        </p:nvSpPr>
        <p:spPr>
          <a:xfrm>
            <a:off x="457200" y="1371600"/>
            <a:ext cx="7886700" cy="4805363"/>
          </a:xfrm>
        </p:spPr>
        <p:txBody>
          <a:bodyPr>
            <a:normAutofit lnSpcReduction="10000"/>
          </a:bodyPr>
          <a:lstStyle/>
          <a:p>
            <a:pPr marL="0" indent="0" algn="ctr" fontAlgn="auto">
              <a:lnSpc>
                <a:spcPct val="80000"/>
              </a:lnSpc>
              <a:spcAft>
                <a:spcPts val="0"/>
              </a:spcAft>
              <a:buNone/>
              <a:defRPr/>
            </a:pPr>
            <a:r>
              <a:rPr lang="en-US" sz="2600" b="1" dirty="0">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Adult Protective Services Act</a:t>
            </a:r>
            <a:r>
              <a:rPr lang="en-US" sz="2600" b="1" dirty="0">
                <a:latin typeface="Calibri" panose="020F0502020204030204" pitchFamily="34" charset="0"/>
                <a:cs typeface="Calibri" panose="020F0502020204030204" pitchFamily="34" charset="0"/>
              </a:rPr>
              <a:t>    </a:t>
            </a:r>
            <a:r>
              <a:rPr lang="en-US" sz="2600" u="sng" dirty="0">
                <a:latin typeface="Calibri" panose="020F0502020204030204" pitchFamily="34" charset="0"/>
                <a:cs typeface="Calibri" panose="020F0502020204030204" pitchFamily="34" charset="0"/>
              </a:rPr>
              <a:t>320 ILCS 20/1 et seq.</a:t>
            </a:r>
            <a:r>
              <a:rPr lang="en-US" sz="2600" dirty="0">
                <a:latin typeface="Calibri" panose="020F0502020204030204" pitchFamily="34" charset="0"/>
                <a:cs typeface="Calibri" panose="020F0502020204030204" pitchFamily="34" charset="0"/>
              </a:rPr>
              <a:t>:</a:t>
            </a:r>
          </a:p>
          <a:p>
            <a:pPr marL="0" indent="0" fontAlgn="auto">
              <a:lnSpc>
                <a:spcPct val="80000"/>
              </a:lnSpc>
              <a:spcAft>
                <a:spcPts val="0"/>
              </a:spcAft>
              <a:buNone/>
              <a:defRPr/>
            </a:pPr>
            <a:endParaRPr lang="en-US" sz="2600" dirty="0">
              <a:latin typeface="Calibri" panose="020F0502020204030204" pitchFamily="34" charset="0"/>
              <a:cs typeface="Calibri" panose="020F0502020204030204" pitchFamily="34" charset="0"/>
            </a:endParaRPr>
          </a:p>
          <a:p>
            <a:pPr marL="822960" lvl="1" indent="-457200" fontAlgn="auto">
              <a:lnSpc>
                <a:spcPct val="80000"/>
              </a:lnSpc>
              <a:spcAft>
                <a:spcPts val="0"/>
              </a:spcAft>
              <a:defRPr/>
            </a:pPr>
            <a:r>
              <a:rPr lang="en-US" sz="2600" dirty="0">
                <a:latin typeface="Calibri" panose="020F0502020204030204" pitchFamily="34" charset="0"/>
                <a:cs typeface="Calibri" panose="020F0502020204030204" pitchFamily="34" charset="0"/>
              </a:rPr>
              <a:t>Allows Illinois Department on Aging to investigate abuse of seniors or adult with a confirmed or suspected disability in a community setting.</a:t>
            </a:r>
          </a:p>
          <a:p>
            <a:pPr marL="822960" lvl="1" indent="-457200" fontAlgn="auto">
              <a:lnSpc>
                <a:spcPct val="80000"/>
              </a:lnSpc>
              <a:spcAft>
                <a:spcPts val="0"/>
              </a:spcAft>
              <a:defRPr/>
            </a:pPr>
            <a:r>
              <a:rPr lang="en-US" sz="2600" dirty="0">
                <a:latin typeface="Calibri" panose="020F0502020204030204" pitchFamily="34" charset="0"/>
                <a:cs typeface="Calibri" panose="020F0502020204030204" pitchFamily="34" charset="0"/>
              </a:rPr>
              <a:t>Alleged abuse, neglect or financial exploitation of persons </a:t>
            </a:r>
            <a:r>
              <a:rPr lang="en-US" sz="2600" u="sng" dirty="0">
                <a:latin typeface="Calibri" panose="020F0502020204030204" pitchFamily="34" charset="0"/>
                <a:cs typeface="Calibri" panose="020F0502020204030204" pitchFamily="34" charset="0"/>
              </a:rPr>
              <a:t>&gt;</a:t>
            </a:r>
            <a:r>
              <a:rPr lang="en-US" sz="2600" dirty="0">
                <a:latin typeface="Calibri" panose="020F0502020204030204" pitchFamily="34" charset="0"/>
                <a:cs typeface="Calibri" panose="020F0502020204030204" pitchFamily="34" charset="0"/>
              </a:rPr>
              <a:t> 60 years old </a:t>
            </a:r>
            <a:r>
              <a:rPr lang="en-US" sz="2600" b="1" dirty="0">
                <a:latin typeface="Calibri" panose="020F0502020204030204" pitchFamily="34" charset="0"/>
                <a:cs typeface="Calibri" panose="020F0502020204030204" pitchFamily="34" charset="0"/>
              </a:rPr>
              <a:t>and</a:t>
            </a:r>
            <a:r>
              <a:rPr lang="en-US" sz="2600" dirty="0">
                <a:latin typeface="Calibri" panose="020F0502020204030204" pitchFamily="34" charset="0"/>
                <a:cs typeface="Calibri" panose="020F0502020204030204" pitchFamily="34" charset="0"/>
              </a:rPr>
              <a:t> adults with disabilities</a:t>
            </a:r>
          </a:p>
          <a:p>
            <a:pPr marL="822960" lvl="1" indent="-457200" fontAlgn="auto">
              <a:lnSpc>
                <a:spcPct val="80000"/>
              </a:lnSpc>
              <a:spcAft>
                <a:spcPts val="0"/>
              </a:spcAft>
              <a:defRPr/>
            </a:pPr>
            <a:r>
              <a:rPr lang="en-US" sz="2600" dirty="0">
                <a:latin typeface="Calibri" panose="020F0502020204030204" pitchFamily="34" charset="0"/>
                <a:cs typeface="Calibri" panose="020F0502020204030204" pitchFamily="34" charset="0"/>
              </a:rPr>
              <a:t>Promotes investigation, intervention and follow-up services </a:t>
            </a:r>
          </a:p>
          <a:p>
            <a:pPr marL="822960" lvl="1" indent="-457200" fontAlgn="auto">
              <a:lnSpc>
                <a:spcPct val="80000"/>
              </a:lnSpc>
              <a:spcAft>
                <a:spcPts val="0"/>
              </a:spcAft>
              <a:defRPr/>
            </a:pPr>
            <a:r>
              <a:rPr lang="en-US" sz="2600" dirty="0">
                <a:latin typeface="Calibri" panose="020F0502020204030204" pitchFamily="34" charset="0"/>
                <a:cs typeface="Calibri" panose="020F0502020204030204" pitchFamily="34" charset="0"/>
              </a:rPr>
              <a:t>Reporters of abuse, neglect and exploitation are immune from criminal or civil liability or professional disciplinary action</a:t>
            </a:r>
          </a:p>
          <a:p>
            <a:pPr marL="822960" lvl="1" indent="-457200" fontAlgn="auto">
              <a:lnSpc>
                <a:spcPct val="80000"/>
              </a:lnSpc>
              <a:spcAft>
                <a:spcPts val="0"/>
              </a:spcAft>
              <a:defRPr/>
            </a:pPr>
            <a:r>
              <a:rPr lang="en-US" sz="2600" dirty="0">
                <a:latin typeface="Calibri" panose="020F0502020204030204" pitchFamily="34" charset="0"/>
                <a:cs typeface="Calibri" panose="020F0502020204030204" pitchFamily="34" charset="0"/>
              </a:rPr>
              <a:t>Reporters are anonymous (except with the written permission of the reporter or by order of a court) </a:t>
            </a:r>
          </a:p>
          <a:p>
            <a:pPr lvl="2" algn="ctr" fontAlgn="auto">
              <a:lnSpc>
                <a:spcPct val="80000"/>
              </a:lnSpc>
              <a:spcAft>
                <a:spcPts val="0"/>
              </a:spcAft>
              <a:defRPr/>
            </a:pPr>
            <a:endParaRPr lang="en-US" sz="2600" b="1" dirty="0">
              <a:solidFill>
                <a:srgbClr val="FF9933"/>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28672616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8C84F-57F2-4546-AEF7-2CDDEB87E7BC}"/>
              </a:ext>
            </a:extLst>
          </p:cNvPr>
          <p:cNvSpPr>
            <a:spLocks noGrp="1"/>
          </p:cNvSpPr>
          <p:nvPr>
            <p:ph type="title"/>
          </p:nvPr>
        </p:nvSpPr>
        <p:spPr/>
        <p:txBody>
          <a:bodyPr>
            <a:normAutofit/>
          </a:bodyPr>
          <a:lstStyle/>
          <a:p>
            <a:pPr algn="ctr"/>
            <a:r>
              <a:rPr lang="en-US" sz="3200" b="1" dirty="0">
                <a:latin typeface="+mn-lt"/>
              </a:rPr>
              <a:t>Adult Protective Services</a:t>
            </a:r>
            <a:br>
              <a:rPr lang="en-US" sz="3200" b="1" dirty="0">
                <a:latin typeface="+mn-lt"/>
              </a:rPr>
            </a:br>
            <a:r>
              <a:rPr lang="en-US" sz="3200" b="1" dirty="0">
                <a:latin typeface="+mn-lt"/>
              </a:rPr>
              <a:t>APS</a:t>
            </a:r>
          </a:p>
        </p:txBody>
      </p:sp>
      <p:sp>
        <p:nvSpPr>
          <p:cNvPr id="3" name="Content Placeholder 2">
            <a:extLst>
              <a:ext uri="{FF2B5EF4-FFF2-40B4-BE49-F238E27FC236}">
                <a16:creationId xmlns:a16="http://schemas.microsoft.com/office/drawing/2014/main" id="{CC9840BE-89D3-4690-9864-12EED8B0BEC6}"/>
              </a:ext>
            </a:extLst>
          </p:cNvPr>
          <p:cNvSpPr>
            <a:spLocks noGrp="1"/>
          </p:cNvSpPr>
          <p:nvPr>
            <p:ph idx="1"/>
          </p:nvPr>
        </p:nvSpPr>
        <p:spPr/>
        <p:txBody>
          <a:bodyPr>
            <a:normAutofit/>
          </a:bodyPr>
          <a:lstStyle/>
          <a:p>
            <a:pPr marL="0" indent="0">
              <a:buNone/>
            </a:pPr>
            <a:r>
              <a:rPr lang="en-US" sz="2400" dirty="0"/>
              <a:t>Social Services Program with the goals to:</a:t>
            </a:r>
          </a:p>
          <a:p>
            <a:r>
              <a:rPr lang="en-US" sz="2400" dirty="0"/>
              <a:t>Investigate reports of alleged abuse</a:t>
            </a:r>
          </a:p>
          <a:p>
            <a:r>
              <a:rPr lang="en-US" sz="2400" dirty="0"/>
              <a:t>Intervene to prevent further mistreatment</a:t>
            </a:r>
          </a:p>
          <a:p>
            <a:r>
              <a:rPr lang="en-US" sz="2400" dirty="0"/>
              <a:t>Allow a person to remain independent to the maximum degree possible. </a:t>
            </a:r>
          </a:p>
          <a:p>
            <a:endParaRPr lang="en-US" sz="2400" dirty="0"/>
          </a:p>
          <a:p>
            <a:pPr marL="0" indent="0" algn="ctr">
              <a:buNone/>
            </a:pPr>
            <a:r>
              <a:rPr lang="en-US" sz="2400" i="1" dirty="0"/>
              <a:t>APS Goal: Keep the person safe and independent in their home environment</a:t>
            </a:r>
          </a:p>
          <a:p>
            <a:pPr marL="0" indent="0" algn="ctr">
              <a:buNone/>
            </a:pPr>
            <a:endParaRPr lang="en-US" sz="2400" i="1" dirty="0"/>
          </a:p>
          <a:p>
            <a:pPr marL="0" indent="0" algn="ctr">
              <a:buNone/>
            </a:pPr>
            <a:r>
              <a:rPr lang="en-US" sz="2400" b="1" dirty="0">
                <a:solidFill>
                  <a:srgbClr val="333333"/>
                </a:solidFill>
              </a:rPr>
              <a:t>APS 24 Hour Hotline: 1-866-800-1409</a:t>
            </a:r>
            <a:endParaRPr lang="en-US" sz="2400" b="1" dirty="0"/>
          </a:p>
          <a:p>
            <a:pPr marL="0" indent="0" algn="ctr">
              <a:buNone/>
            </a:pPr>
            <a:endParaRPr lang="en-US" sz="2400" dirty="0"/>
          </a:p>
        </p:txBody>
      </p:sp>
    </p:spTree>
    <p:extLst>
      <p:ext uri="{BB962C8B-B14F-4D97-AF65-F5344CB8AC3E}">
        <p14:creationId xmlns:p14="http://schemas.microsoft.com/office/powerpoint/2010/main" val="466994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AF12B-26EA-46E3-9C90-AE98CD7D4A5E}"/>
              </a:ext>
            </a:extLst>
          </p:cNvPr>
          <p:cNvSpPr>
            <a:spLocks noGrp="1"/>
          </p:cNvSpPr>
          <p:nvPr>
            <p:ph type="title"/>
          </p:nvPr>
        </p:nvSpPr>
        <p:spPr/>
        <p:txBody>
          <a:bodyPr>
            <a:normAutofit/>
          </a:bodyPr>
          <a:lstStyle/>
          <a:p>
            <a:pPr algn="ctr"/>
            <a:r>
              <a:rPr lang="en-US" sz="3200" b="1" dirty="0">
                <a:latin typeface="+mn-lt"/>
              </a:rPr>
              <a:t>APS: Process</a:t>
            </a:r>
          </a:p>
        </p:txBody>
      </p:sp>
      <p:sp>
        <p:nvSpPr>
          <p:cNvPr id="3" name="Content Placeholder 2">
            <a:extLst>
              <a:ext uri="{FF2B5EF4-FFF2-40B4-BE49-F238E27FC236}">
                <a16:creationId xmlns:a16="http://schemas.microsoft.com/office/drawing/2014/main" id="{8637C2B0-F4B4-444D-8EEB-42F1F9EE2649}"/>
              </a:ext>
            </a:extLst>
          </p:cNvPr>
          <p:cNvSpPr>
            <a:spLocks noGrp="1"/>
          </p:cNvSpPr>
          <p:nvPr>
            <p:ph idx="1"/>
          </p:nvPr>
        </p:nvSpPr>
        <p:spPr/>
        <p:txBody>
          <a:bodyPr>
            <a:normAutofit/>
          </a:bodyPr>
          <a:lstStyle/>
          <a:p>
            <a:pPr marL="0" indent="0">
              <a:buNone/>
            </a:pPr>
            <a:r>
              <a:rPr lang="en-US" sz="2400" b="1" dirty="0"/>
              <a:t>Intake:</a:t>
            </a:r>
          </a:p>
          <a:p>
            <a:r>
              <a:rPr lang="en-US" sz="2400" dirty="0"/>
              <a:t>Contact APS 24/7 to provide intake information</a:t>
            </a:r>
          </a:p>
          <a:p>
            <a:pPr marL="0" indent="0">
              <a:buNone/>
            </a:pPr>
            <a:r>
              <a:rPr lang="en-US" sz="2400" b="1" dirty="0"/>
              <a:t>Assessment:</a:t>
            </a:r>
          </a:p>
          <a:p>
            <a:r>
              <a:rPr lang="en-US" sz="2400" dirty="0"/>
              <a:t>Initiated within 24 hours or up to 7days</a:t>
            </a:r>
          </a:p>
          <a:p>
            <a:r>
              <a:rPr lang="en-US" sz="2400" dirty="0"/>
              <a:t> 30 days to complete the assessment</a:t>
            </a:r>
          </a:p>
          <a:p>
            <a:pPr marL="0" indent="0">
              <a:buNone/>
            </a:pPr>
            <a:r>
              <a:rPr lang="en-US" sz="2400" b="1" dirty="0"/>
              <a:t>Follow up: </a:t>
            </a:r>
          </a:p>
          <a:p>
            <a:r>
              <a:rPr lang="en-US" sz="2400" dirty="0"/>
              <a:t>Case can be kept open for up to 15 months</a:t>
            </a:r>
          </a:p>
          <a:p>
            <a:r>
              <a:rPr lang="en-US" sz="2400" dirty="0"/>
              <a:t>Additional time can be added</a:t>
            </a:r>
          </a:p>
          <a:p>
            <a:pPr marL="0" indent="0">
              <a:buNone/>
            </a:pPr>
            <a:endParaRPr lang="en-US" sz="2400" dirty="0"/>
          </a:p>
          <a:p>
            <a:pPr marL="0" indent="0" algn="ctr">
              <a:buNone/>
            </a:pPr>
            <a:r>
              <a:rPr lang="en-US" sz="2400" b="1" dirty="0">
                <a:solidFill>
                  <a:srgbClr val="333333"/>
                </a:solidFill>
              </a:rPr>
              <a:t>APS 24 Hour Hotline: 1-866-800-1409</a:t>
            </a:r>
            <a:endParaRPr lang="en-US" sz="2400" b="1" dirty="0"/>
          </a:p>
          <a:p>
            <a:pPr marL="0" indent="0" algn="ctr">
              <a:buNone/>
            </a:pPr>
            <a:endParaRPr lang="en-US" sz="2400" dirty="0"/>
          </a:p>
          <a:p>
            <a:pPr marL="0" indent="0">
              <a:buNone/>
            </a:pPr>
            <a:endParaRPr lang="en-US" sz="2400" dirty="0"/>
          </a:p>
        </p:txBody>
      </p:sp>
    </p:spTree>
    <p:extLst>
      <p:ext uri="{BB962C8B-B14F-4D97-AF65-F5344CB8AC3E}">
        <p14:creationId xmlns:p14="http://schemas.microsoft.com/office/powerpoint/2010/main" val="2239215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EC7D7-4D33-49C7-8E50-27A42AFB0795}"/>
              </a:ext>
            </a:extLst>
          </p:cNvPr>
          <p:cNvSpPr>
            <a:spLocks noGrp="1"/>
          </p:cNvSpPr>
          <p:nvPr>
            <p:ph type="title"/>
          </p:nvPr>
        </p:nvSpPr>
        <p:spPr/>
        <p:txBody>
          <a:bodyPr>
            <a:normAutofit/>
          </a:bodyPr>
          <a:lstStyle/>
          <a:p>
            <a:pPr algn="ctr"/>
            <a:r>
              <a:rPr lang="en-US" sz="3200" b="1" dirty="0">
                <a:latin typeface="+mn-lt"/>
              </a:rPr>
              <a:t>Aging: Physical</a:t>
            </a:r>
          </a:p>
        </p:txBody>
      </p:sp>
      <p:sp>
        <p:nvSpPr>
          <p:cNvPr id="3" name="Content Placeholder 2">
            <a:extLst>
              <a:ext uri="{FF2B5EF4-FFF2-40B4-BE49-F238E27FC236}">
                <a16:creationId xmlns:a16="http://schemas.microsoft.com/office/drawing/2014/main" id="{9DABB6FD-244C-4A3F-80FA-F19BA764FF55}"/>
              </a:ext>
            </a:extLst>
          </p:cNvPr>
          <p:cNvSpPr>
            <a:spLocks noGrp="1"/>
          </p:cNvSpPr>
          <p:nvPr>
            <p:ph idx="1"/>
          </p:nvPr>
        </p:nvSpPr>
        <p:spPr/>
        <p:txBody>
          <a:bodyPr/>
          <a:lstStyle/>
          <a:p>
            <a:pPr>
              <a:buClr>
                <a:schemeClr val="accent1">
                  <a:lumMod val="75000"/>
                </a:schemeClr>
              </a:buClr>
            </a:pPr>
            <a:r>
              <a:rPr lang="en-US" sz="2400" dirty="0"/>
              <a:t>Graying/loss of hair</a:t>
            </a:r>
          </a:p>
          <a:p>
            <a:pPr>
              <a:buClr>
                <a:schemeClr val="accent1">
                  <a:lumMod val="75000"/>
                </a:schemeClr>
              </a:buClr>
            </a:pPr>
            <a:r>
              <a:rPr lang="en-US" sz="2400" dirty="0"/>
              <a:t>Skin– thinning, dryness, pigment changes</a:t>
            </a:r>
          </a:p>
          <a:p>
            <a:pPr>
              <a:buClr>
                <a:schemeClr val="accent1">
                  <a:lumMod val="75000"/>
                </a:schemeClr>
              </a:buClr>
            </a:pPr>
            <a:r>
              <a:rPr lang="en-US" sz="2400" dirty="0"/>
              <a:t>Vision– decreased acuity, cataracts, glaucoma, macular degeneration</a:t>
            </a:r>
          </a:p>
          <a:p>
            <a:pPr>
              <a:buClr>
                <a:schemeClr val="accent1">
                  <a:lumMod val="75000"/>
                </a:schemeClr>
              </a:buClr>
            </a:pPr>
            <a:r>
              <a:rPr lang="en-US" sz="2400" dirty="0"/>
              <a:t>Sleeping Patterns- more difficulty falling and staying asleep</a:t>
            </a:r>
          </a:p>
          <a:p>
            <a:pPr>
              <a:buClr>
                <a:schemeClr val="accent1">
                  <a:lumMod val="75000"/>
                </a:schemeClr>
              </a:buClr>
            </a:pPr>
            <a:r>
              <a:rPr lang="en-US" sz="2400" dirty="0"/>
              <a:t>Brain shrinks causes some memory impairment</a:t>
            </a:r>
          </a:p>
          <a:p>
            <a:pPr>
              <a:buClr>
                <a:schemeClr val="accent1">
                  <a:lumMod val="75000"/>
                </a:schemeClr>
              </a:buClr>
            </a:pPr>
            <a:r>
              <a:rPr lang="en-US" sz="2400" dirty="0"/>
              <a:t>Bone loss, decrease in muscle mass, joint problems</a:t>
            </a:r>
          </a:p>
          <a:p>
            <a:pPr>
              <a:buClr>
                <a:schemeClr val="accent1">
                  <a:lumMod val="75000"/>
                </a:schemeClr>
              </a:buClr>
            </a:pPr>
            <a:r>
              <a:rPr lang="en-US" sz="2400" dirty="0"/>
              <a:t>Vascular changes– thicker heart muscle and artery walls</a:t>
            </a:r>
          </a:p>
          <a:p>
            <a:pPr>
              <a:buClr>
                <a:schemeClr val="accent1">
                  <a:lumMod val="75000"/>
                </a:schemeClr>
              </a:buClr>
            </a:pPr>
            <a:r>
              <a:rPr lang="en-US" sz="2400" dirty="0"/>
              <a:t>Metabolism slows- decrease in energy levels</a:t>
            </a:r>
          </a:p>
          <a:p>
            <a:pPr>
              <a:buClr>
                <a:schemeClr val="accent1">
                  <a:lumMod val="75000"/>
                </a:schemeClr>
              </a:buClr>
            </a:pPr>
            <a:r>
              <a:rPr lang="en-US" sz="2400" dirty="0"/>
              <a:t>Sensory changes- hearing, smell, touch, taste</a:t>
            </a:r>
          </a:p>
          <a:p>
            <a:endParaRPr lang="en-US" dirty="0"/>
          </a:p>
        </p:txBody>
      </p:sp>
    </p:spTree>
    <p:extLst>
      <p:ext uri="{BB962C8B-B14F-4D97-AF65-F5344CB8AC3E}">
        <p14:creationId xmlns:p14="http://schemas.microsoft.com/office/powerpoint/2010/main" val="7439220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F0D59-B7FC-4228-8EB1-00BCD11E4AAA}"/>
              </a:ext>
            </a:extLst>
          </p:cNvPr>
          <p:cNvSpPr>
            <a:spLocks noGrp="1"/>
          </p:cNvSpPr>
          <p:nvPr>
            <p:ph type="title"/>
          </p:nvPr>
        </p:nvSpPr>
        <p:spPr/>
        <p:txBody>
          <a:bodyPr>
            <a:normAutofit/>
          </a:bodyPr>
          <a:lstStyle/>
          <a:p>
            <a:pPr algn="ctr"/>
            <a:r>
              <a:rPr lang="en-US" sz="3200" b="1" dirty="0">
                <a:latin typeface="+mn-lt"/>
              </a:rPr>
              <a:t>Power of Attorney and Guardianship</a:t>
            </a:r>
          </a:p>
        </p:txBody>
      </p:sp>
      <p:sp>
        <p:nvSpPr>
          <p:cNvPr id="3" name="Content Placeholder 2">
            <a:extLst>
              <a:ext uri="{FF2B5EF4-FFF2-40B4-BE49-F238E27FC236}">
                <a16:creationId xmlns:a16="http://schemas.microsoft.com/office/drawing/2014/main" id="{C3E5A3DA-ED0C-4DEA-92B4-4DBC49BC529C}"/>
              </a:ext>
            </a:extLst>
          </p:cNvPr>
          <p:cNvSpPr>
            <a:spLocks noGrp="1"/>
          </p:cNvSpPr>
          <p:nvPr>
            <p:ph sz="half" idx="1"/>
          </p:nvPr>
        </p:nvSpPr>
        <p:spPr/>
        <p:txBody>
          <a:bodyPr>
            <a:normAutofit/>
          </a:bodyPr>
          <a:lstStyle/>
          <a:p>
            <a:r>
              <a:rPr lang="en-US" sz="2400" b="1" dirty="0"/>
              <a:t>Power of Attorney</a:t>
            </a:r>
            <a:r>
              <a:rPr lang="en-US" sz="2400" dirty="0"/>
              <a:t> broadly refers to one's authority to act and make decisions on behalf of another person in all or specified healthcare, financial or legal matters. The power of attorney can be changed at anytime as long as the person retains some capacity to understand.</a:t>
            </a:r>
          </a:p>
        </p:txBody>
      </p:sp>
      <p:sp>
        <p:nvSpPr>
          <p:cNvPr id="4" name="Content Placeholder 3">
            <a:extLst>
              <a:ext uri="{FF2B5EF4-FFF2-40B4-BE49-F238E27FC236}">
                <a16:creationId xmlns:a16="http://schemas.microsoft.com/office/drawing/2014/main" id="{5E5CC34D-5AC7-4422-B788-3DBC7B323F91}"/>
              </a:ext>
            </a:extLst>
          </p:cNvPr>
          <p:cNvSpPr>
            <a:spLocks noGrp="1"/>
          </p:cNvSpPr>
          <p:nvPr>
            <p:ph sz="half" idx="2"/>
          </p:nvPr>
        </p:nvSpPr>
        <p:spPr/>
        <p:txBody>
          <a:bodyPr>
            <a:normAutofit/>
          </a:bodyPr>
          <a:lstStyle/>
          <a:p>
            <a:r>
              <a:rPr lang="en-US" sz="2400" b="1" dirty="0"/>
              <a:t>Guardianship</a:t>
            </a:r>
            <a:r>
              <a:rPr lang="en-US" sz="2400" dirty="0"/>
              <a:t> is a court action appointing someone to make decisions for you when you become incapable of making your own decisions due to an illness or when an incapacity endangers your health or safety</a:t>
            </a:r>
          </a:p>
        </p:txBody>
      </p:sp>
    </p:spTree>
    <p:extLst>
      <p:ext uri="{BB962C8B-B14F-4D97-AF65-F5344CB8AC3E}">
        <p14:creationId xmlns:p14="http://schemas.microsoft.com/office/powerpoint/2010/main" val="19749911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612775" y="228600"/>
            <a:ext cx="8153400" cy="990600"/>
          </a:xfrm>
        </p:spPr>
        <p:txBody>
          <a:bodyPr>
            <a:normAutofit/>
          </a:bodyPr>
          <a:lstStyle/>
          <a:p>
            <a:pPr algn="ctr"/>
            <a:r>
              <a:rPr lang="en-US" sz="3200" b="1" dirty="0">
                <a:solidFill>
                  <a:schemeClr val="tx1"/>
                </a:solidFill>
                <a:latin typeface="+mn-lt"/>
              </a:rPr>
              <a:t>Abuse: Definitions</a:t>
            </a:r>
          </a:p>
        </p:txBody>
      </p:sp>
      <p:sp>
        <p:nvSpPr>
          <p:cNvPr id="19458" name="Rectangle 3"/>
          <p:cNvSpPr>
            <a:spLocks noGrp="1" noChangeArrowheads="1"/>
          </p:cNvSpPr>
          <p:nvPr>
            <p:ph idx="1"/>
          </p:nvPr>
        </p:nvSpPr>
        <p:spPr>
          <a:xfrm>
            <a:off x="612775" y="1600200"/>
            <a:ext cx="8153400" cy="4495800"/>
          </a:xfrm>
        </p:spPr>
        <p:txBody>
          <a:bodyPr/>
          <a:lstStyle/>
          <a:p>
            <a:pPr>
              <a:lnSpc>
                <a:spcPct val="80000"/>
              </a:lnSpc>
            </a:pPr>
            <a:endParaRPr lang="en-US" sz="2400" b="1" dirty="0">
              <a:latin typeface="Tahoma" pitchFamily="34" charset="0"/>
            </a:endParaRPr>
          </a:p>
          <a:p>
            <a:pPr>
              <a:lnSpc>
                <a:spcPct val="80000"/>
              </a:lnSpc>
            </a:pPr>
            <a:endParaRPr lang="en-US" sz="2400" dirty="0">
              <a:latin typeface="Tahoma" pitchFamily="34" charset="0"/>
            </a:endParaRPr>
          </a:p>
        </p:txBody>
      </p:sp>
      <p:sp>
        <p:nvSpPr>
          <p:cNvPr id="19459" name="Rectangle 5"/>
          <p:cNvSpPr>
            <a:spLocks noChangeArrowheads="1"/>
          </p:cNvSpPr>
          <p:nvPr/>
        </p:nvSpPr>
        <p:spPr bwMode="auto">
          <a:xfrm>
            <a:off x="838200" y="1981200"/>
            <a:ext cx="7620000" cy="3940759"/>
          </a:xfrm>
          <a:prstGeom prst="rect">
            <a:avLst/>
          </a:prstGeom>
          <a:noFill/>
          <a:ln w="9525">
            <a:noFill/>
            <a:miter lim="800000"/>
            <a:headEnd/>
            <a:tailEnd/>
          </a:ln>
        </p:spPr>
        <p:txBody>
          <a:bodyPr>
            <a:spAutoFit/>
          </a:bodyPr>
          <a:lstStyle/>
          <a:p>
            <a:pPr eaLnBrk="0" hangingPunct="0">
              <a:lnSpc>
                <a:spcPct val="80000"/>
              </a:lnSpc>
            </a:pPr>
            <a:r>
              <a:rPr lang="en-US" sz="2400" b="1" u="sng" dirty="0">
                <a:latin typeface="Calibri" panose="020F0502020204030204" pitchFamily="34" charset="0"/>
                <a:cs typeface="Calibri" panose="020F0502020204030204" pitchFamily="34" charset="0"/>
              </a:rPr>
              <a:t>Physical abuse</a:t>
            </a:r>
            <a:r>
              <a:rPr lang="en-US" sz="2400" u="sng"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is the use of force to threaten or physically injure a vulnerable adult</a:t>
            </a:r>
          </a:p>
          <a:p>
            <a:pPr eaLnBrk="0" hangingPunct="0">
              <a:lnSpc>
                <a:spcPct val="80000"/>
              </a:lnSpc>
            </a:pPr>
            <a:endParaRPr lang="en-US" sz="2400" b="1" dirty="0">
              <a:latin typeface="Calibri" panose="020F0502020204030204" pitchFamily="34" charset="0"/>
              <a:cs typeface="Calibri" panose="020F0502020204030204" pitchFamily="34" charset="0"/>
            </a:endParaRPr>
          </a:p>
          <a:p>
            <a:pPr eaLnBrk="0" hangingPunct="0">
              <a:lnSpc>
                <a:spcPct val="80000"/>
              </a:lnSpc>
            </a:pPr>
            <a:r>
              <a:rPr lang="en-US" sz="2400" b="1" u="sng" dirty="0">
                <a:latin typeface="Calibri" panose="020F0502020204030204" pitchFamily="34" charset="0"/>
                <a:cs typeface="Calibri" panose="020F0502020204030204" pitchFamily="34" charset="0"/>
              </a:rPr>
              <a:t>Emotional abuse</a:t>
            </a:r>
            <a:r>
              <a:rPr lang="en-US" sz="2400" u="sng"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is any form of verbal attacks, threats, rejection, isolation, or belittling acts that cause or could cause mental anguish, pain or distress to a vulnerable adult</a:t>
            </a:r>
          </a:p>
          <a:p>
            <a:pPr eaLnBrk="0" hangingPunct="0">
              <a:lnSpc>
                <a:spcPct val="80000"/>
              </a:lnSpc>
            </a:pPr>
            <a:endParaRPr lang="en-US" sz="2400" b="1" dirty="0">
              <a:latin typeface="Calibri" panose="020F0502020204030204" pitchFamily="34" charset="0"/>
              <a:cs typeface="Calibri" panose="020F0502020204030204" pitchFamily="34" charset="0"/>
            </a:endParaRPr>
          </a:p>
          <a:p>
            <a:pPr eaLnBrk="0" hangingPunct="0">
              <a:lnSpc>
                <a:spcPct val="80000"/>
              </a:lnSpc>
            </a:pPr>
            <a:r>
              <a:rPr lang="en-US" sz="2400" b="1" u="sng" dirty="0">
                <a:latin typeface="Calibri" panose="020F0502020204030204" pitchFamily="34" charset="0"/>
                <a:cs typeface="Calibri" panose="020F0502020204030204" pitchFamily="34" charset="0"/>
              </a:rPr>
              <a:t>Sexual abuse</a:t>
            </a:r>
            <a:r>
              <a:rPr lang="en-US" sz="2400" dirty="0">
                <a:latin typeface="Calibri" panose="020F0502020204030204" pitchFamily="34" charset="0"/>
                <a:cs typeface="Calibri" panose="020F0502020204030204" pitchFamily="34" charset="0"/>
              </a:rPr>
              <a:t> is any sexual contact that is forced, tricked, threatened, or otherwise coerced to a vulnerable adult</a:t>
            </a:r>
          </a:p>
          <a:p>
            <a:pPr eaLnBrk="0" hangingPunct="0">
              <a:lnSpc>
                <a:spcPct val="80000"/>
              </a:lnSpc>
            </a:pPr>
            <a:endParaRPr lang="en-US" sz="2400" b="1" dirty="0">
              <a:latin typeface="Calibri" panose="020F0502020204030204" pitchFamily="34" charset="0"/>
              <a:cs typeface="Calibri" panose="020F0502020204030204" pitchFamily="34" charset="0"/>
            </a:endParaRPr>
          </a:p>
          <a:p>
            <a:pPr eaLnBrk="0" hangingPunct="0">
              <a:lnSpc>
                <a:spcPct val="80000"/>
              </a:lnSpc>
            </a:pPr>
            <a:r>
              <a:rPr lang="en-US" sz="2400" b="1" u="sng" dirty="0">
                <a:latin typeface="Calibri" panose="020F0502020204030204" pitchFamily="34" charset="0"/>
                <a:cs typeface="Calibri" panose="020F0502020204030204" pitchFamily="34" charset="0"/>
              </a:rPr>
              <a:t>Exploitation</a:t>
            </a:r>
            <a:r>
              <a:rPr lang="en-US" sz="2400" dirty="0">
                <a:latin typeface="Calibri" panose="020F0502020204030204" pitchFamily="34" charset="0"/>
                <a:cs typeface="Calibri" panose="020F0502020204030204" pitchFamily="34" charset="0"/>
              </a:rPr>
              <a:t> is any form of theft, fraud, misuse or neglect of authority, and use of “undue influence” as a lever to gain control over a vulnerable  person’s money or property</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77291-7B6F-496F-A3A3-0F9A0FD62F3B}"/>
              </a:ext>
            </a:extLst>
          </p:cNvPr>
          <p:cNvSpPr>
            <a:spLocks noGrp="1"/>
          </p:cNvSpPr>
          <p:nvPr>
            <p:ph type="title"/>
          </p:nvPr>
        </p:nvSpPr>
        <p:spPr/>
        <p:txBody>
          <a:bodyPr>
            <a:normAutofit/>
          </a:bodyPr>
          <a:lstStyle/>
          <a:p>
            <a:pPr algn="ctr"/>
            <a:r>
              <a:rPr lang="en-US" sz="3200" b="1" dirty="0">
                <a:latin typeface="+mn-lt"/>
              </a:rPr>
              <a:t>Signs of Abuse</a:t>
            </a:r>
          </a:p>
        </p:txBody>
      </p:sp>
      <p:sp>
        <p:nvSpPr>
          <p:cNvPr id="3" name="Content Placeholder 2">
            <a:extLst>
              <a:ext uri="{FF2B5EF4-FFF2-40B4-BE49-F238E27FC236}">
                <a16:creationId xmlns:a16="http://schemas.microsoft.com/office/drawing/2014/main" id="{C089EA17-1368-4563-90ED-FDA2FA69461E}"/>
              </a:ext>
            </a:extLst>
          </p:cNvPr>
          <p:cNvSpPr>
            <a:spLocks noGrp="1"/>
          </p:cNvSpPr>
          <p:nvPr>
            <p:ph idx="1"/>
          </p:nvPr>
        </p:nvSpPr>
        <p:spPr/>
        <p:txBody>
          <a:bodyPr>
            <a:normAutofit/>
          </a:bodyPr>
          <a:lstStyle/>
          <a:p>
            <a:pPr lvl="1">
              <a:lnSpc>
                <a:spcPct val="80000"/>
              </a:lnSpc>
            </a:pPr>
            <a:r>
              <a:rPr lang="en-US" sz="2400" dirty="0">
                <a:latin typeface="Calibri" panose="020F0502020204030204" pitchFamily="34" charset="0"/>
                <a:cs typeface="Calibri" panose="020F0502020204030204" pitchFamily="34" charset="0"/>
              </a:rPr>
              <a:t>Bruises, slap marks, pressure marks </a:t>
            </a:r>
          </a:p>
          <a:p>
            <a:pPr lvl="1">
              <a:lnSpc>
                <a:spcPct val="80000"/>
              </a:lnSpc>
            </a:pPr>
            <a:r>
              <a:rPr lang="en-US" sz="2400" dirty="0">
                <a:latin typeface="Calibri" panose="020F0502020204030204" pitchFamily="34" charset="0"/>
                <a:cs typeface="Calibri" panose="020F0502020204030204" pitchFamily="34" charset="0"/>
              </a:rPr>
              <a:t>Burns or blisters </a:t>
            </a:r>
          </a:p>
          <a:p>
            <a:pPr lvl="1">
              <a:lnSpc>
                <a:spcPct val="80000"/>
              </a:lnSpc>
            </a:pPr>
            <a:r>
              <a:rPr lang="en-US" sz="2400" dirty="0">
                <a:latin typeface="Calibri" panose="020F0502020204030204" pitchFamily="34" charset="0"/>
                <a:cs typeface="Calibri" panose="020F0502020204030204" pitchFamily="34" charset="0"/>
              </a:rPr>
              <a:t>Unexplained sexually transmitted disease</a:t>
            </a:r>
          </a:p>
          <a:p>
            <a:pPr lvl="1">
              <a:lnSpc>
                <a:spcPct val="80000"/>
              </a:lnSpc>
            </a:pPr>
            <a:r>
              <a:rPr lang="en-US" sz="2400" dirty="0">
                <a:latin typeface="Calibri" panose="020F0502020204030204" pitchFamily="34" charset="0"/>
                <a:cs typeface="Calibri" panose="020F0502020204030204" pitchFamily="34" charset="0"/>
              </a:rPr>
              <a:t>Withdrawal- unexplained change in alertness </a:t>
            </a:r>
          </a:p>
          <a:p>
            <a:pPr lvl="1">
              <a:lnSpc>
                <a:spcPct val="80000"/>
              </a:lnSpc>
            </a:pPr>
            <a:r>
              <a:rPr lang="en-US" sz="2400" dirty="0">
                <a:latin typeface="Calibri" panose="020F0502020204030204" pitchFamily="34" charset="0"/>
                <a:cs typeface="Calibri" panose="020F0502020204030204" pitchFamily="34" charset="0"/>
              </a:rPr>
              <a:t>Sudden change in finances and accounts, altered wills and trusts, unusual bank withdrawals, checks written as “loans” or “gifts”, and loss of property</a:t>
            </a:r>
          </a:p>
          <a:p>
            <a:pPr lvl="1">
              <a:lnSpc>
                <a:spcPct val="80000"/>
              </a:lnSpc>
            </a:pPr>
            <a:r>
              <a:rPr lang="en-US" sz="2400" dirty="0">
                <a:latin typeface="Calibri" panose="020F0502020204030204" pitchFamily="34" charset="0"/>
                <a:cs typeface="Calibri" panose="020F0502020204030204" pitchFamily="34" charset="0"/>
              </a:rPr>
              <a:t>Bedsores, need for medical or dental care, unclean clothing, poor hygiene, overgrown hair and nails, unusual weight loss</a:t>
            </a:r>
          </a:p>
          <a:p>
            <a:pPr lvl="1">
              <a:lnSpc>
                <a:spcPct val="80000"/>
              </a:lnSpc>
            </a:pPr>
            <a:r>
              <a:rPr lang="en-US" sz="2400" dirty="0">
                <a:latin typeface="Calibri" panose="020F0502020204030204" pitchFamily="34" charset="0"/>
                <a:cs typeface="Calibri" panose="020F0502020204030204" pitchFamily="34" charset="0"/>
              </a:rPr>
              <a:t>Be aware of statements that minimize potential for harm or “explain away” an apparent injury or impairment</a:t>
            </a:r>
          </a:p>
          <a:p>
            <a:endParaRPr lang="en-US" dirty="0"/>
          </a:p>
        </p:txBody>
      </p:sp>
    </p:spTree>
    <p:extLst>
      <p:ext uri="{BB962C8B-B14F-4D97-AF65-F5344CB8AC3E}">
        <p14:creationId xmlns:p14="http://schemas.microsoft.com/office/powerpoint/2010/main" val="23137264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AB6F3-CDE0-4331-B8B4-050C50907291}"/>
              </a:ext>
            </a:extLst>
          </p:cNvPr>
          <p:cNvSpPr>
            <a:spLocks noGrp="1"/>
          </p:cNvSpPr>
          <p:nvPr>
            <p:ph type="title"/>
          </p:nvPr>
        </p:nvSpPr>
        <p:spPr/>
        <p:txBody>
          <a:bodyPr>
            <a:normAutofit/>
          </a:bodyPr>
          <a:lstStyle/>
          <a:p>
            <a:pPr algn="ctr"/>
            <a:r>
              <a:rPr lang="en-US" sz="3200" b="1" dirty="0">
                <a:latin typeface="+mn-lt"/>
              </a:rPr>
              <a:t>Abuse Definitions</a:t>
            </a:r>
          </a:p>
        </p:txBody>
      </p:sp>
      <p:sp>
        <p:nvSpPr>
          <p:cNvPr id="3" name="Content Placeholder 2">
            <a:extLst>
              <a:ext uri="{FF2B5EF4-FFF2-40B4-BE49-F238E27FC236}">
                <a16:creationId xmlns:a16="http://schemas.microsoft.com/office/drawing/2014/main" id="{873055E0-EAC2-4553-A395-051F4D639375}"/>
              </a:ext>
            </a:extLst>
          </p:cNvPr>
          <p:cNvSpPr>
            <a:spLocks noGrp="1"/>
          </p:cNvSpPr>
          <p:nvPr>
            <p:ph idx="1"/>
          </p:nvPr>
        </p:nvSpPr>
        <p:spPr/>
        <p:txBody>
          <a:bodyPr/>
          <a:lstStyle/>
          <a:p>
            <a:pPr>
              <a:lnSpc>
                <a:spcPct val="80000"/>
              </a:lnSpc>
            </a:pPr>
            <a:r>
              <a:rPr lang="en-US" sz="2400" b="1" u="sng" dirty="0"/>
              <a:t>Neglect:</a:t>
            </a:r>
            <a:r>
              <a:rPr lang="en-US" sz="2400" b="1" dirty="0"/>
              <a:t> </a:t>
            </a:r>
            <a:r>
              <a:rPr lang="en-US" sz="2400" dirty="0"/>
              <a:t>Failure or refusal to provide for a vulnerable adult’s safety, physical, or emotional needs. Both Passive and Willful</a:t>
            </a:r>
          </a:p>
          <a:p>
            <a:pPr>
              <a:lnSpc>
                <a:spcPct val="80000"/>
              </a:lnSpc>
            </a:pPr>
            <a:endParaRPr lang="en-US" sz="2400" dirty="0"/>
          </a:p>
          <a:p>
            <a:pPr>
              <a:lnSpc>
                <a:spcPct val="80000"/>
              </a:lnSpc>
            </a:pPr>
            <a:r>
              <a:rPr lang="en-US" sz="2400" b="1" u="sng" dirty="0"/>
              <a:t>Willful Deprivation:</a:t>
            </a:r>
            <a:r>
              <a:rPr lang="en-US" sz="2400" b="1" dirty="0"/>
              <a:t> </a:t>
            </a:r>
            <a:r>
              <a:rPr lang="en-US" sz="2400" dirty="0"/>
              <a:t>Willfully denying a vulnerable adult medication, medical care, food, shelter or other physical assistance</a:t>
            </a:r>
          </a:p>
          <a:p>
            <a:pPr>
              <a:lnSpc>
                <a:spcPct val="80000"/>
              </a:lnSpc>
              <a:buFont typeface="Wingdings" pitchFamily="2" charset="2"/>
              <a:buNone/>
            </a:pPr>
            <a:endParaRPr lang="en-US" sz="2400" dirty="0"/>
          </a:p>
          <a:p>
            <a:pPr>
              <a:lnSpc>
                <a:spcPct val="80000"/>
              </a:lnSpc>
            </a:pPr>
            <a:r>
              <a:rPr lang="en-US" sz="2400" b="1" u="sng" dirty="0"/>
              <a:t>Confinement:</a:t>
            </a:r>
            <a:r>
              <a:rPr lang="en-US" sz="2400" dirty="0"/>
              <a:t> Restraining or isolating a vulnerable adult for other than for medically appropriate reasons </a:t>
            </a:r>
            <a:endParaRPr lang="en-US" sz="2400" b="1" u="sng" dirty="0"/>
          </a:p>
          <a:p>
            <a:endParaRPr lang="en-US" dirty="0"/>
          </a:p>
        </p:txBody>
      </p:sp>
    </p:spTree>
    <p:extLst>
      <p:ext uri="{BB962C8B-B14F-4D97-AF65-F5344CB8AC3E}">
        <p14:creationId xmlns:p14="http://schemas.microsoft.com/office/powerpoint/2010/main" val="13106196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822B5-B308-4E28-8F25-9E95ABA4F8FA}"/>
              </a:ext>
            </a:extLst>
          </p:cNvPr>
          <p:cNvSpPr>
            <a:spLocks noGrp="1"/>
          </p:cNvSpPr>
          <p:nvPr>
            <p:ph type="title"/>
          </p:nvPr>
        </p:nvSpPr>
        <p:spPr/>
        <p:txBody>
          <a:bodyPr>
            <a:normAutofit/>
          </a:bodyPr>
          <a:lstStyle/>
          <a:p>
            <a:pPr algn="ctr"/>
            <a:r>
              <a:rPr lang="en-US" sz="3200" b="1" dirty="0">
                <a:latin typeface="+mn-lt"/>
              </a:rPr>
              <a:t>Other Concerns</a:t>
            </a:r>
          </a:p>
        </p:txBody>
      </p:sp>
      <p:sp>
        <p:nvSpPr>
          <p:cNvPr id="3" name="Content Placeholder 2">
            <a:extLst>
              <a:ext uri="{FF2B5EF4-FFF2-40B4-BE49-F238E27FC236}">
                <a16:creationId xmlns:a16="http://schemas.microsoft.com/office/drawing/2014/main" id="{C1AC9F01-D996-4FD9-8DE5-290D4CC5F90F}"/>
              </a:ext>
            </a:extLst>
          </p:cNvPr>
          <p:cNvSpPr>
            <a:spLocks noGrp="1"/>
          </p:cNvSpPr>
          <p:nvPr>
            <p:ph idx="1"/>
          </p:nvPr>
        </p:nvSpPr>
        <p:spPr/>
        <p:txBody>
          <a:bodyPr/>
          <a:lstStyle/>
          <a:p>
            <a:pPr marL="0" indent="0">
              <a:buNone/>
            </a:pPr>
            <a:r>
              <a:rPr lang="en-US" sz="2400" b="1" dirty="0">
                <a:latin typeface="Tahoma" pitchFamily="34" charset="0"/>
              </a:rPr>
              <a:t>Self-neglect:</a:t>
            </a:r>
            <a:r>
              <a:rPr lang="en-US" sz="2400" dirty="0">
                <a:latin typeface="Tahoma" pitchFamily="34" charset="0"/>
              </a:rPr>
              <a:t> </a:t>
            </a:r>
          </a:p>
          <a:p>
            <a:r>
              <a:rPr lang="en-US" sz="2400" dirty="0">
                <a:latin typeface="Calibri" panose="020F0502020204030204" pitchFamily="34" charset="0"/>
                <a:cs typeface="Calibri" panose="020F0502020204030204" pitchFamily="34" charset="0"/>
              </a:rPr>
              <a:t>Behavior of a Vulnerable Older Adult or Vulnerable Person with a Disability</a:t>
            </a:r>
          </a:p>
          <a:p>
            <a:r>
              <a:rPr lang="en-US" sz="2400" dirty="0">
                <a:latin typeface="Calibri" panose="020F0502020204030204" pitchFamily="34" charset="0"/>
                <a:cs typeface="Calibri" panose="020F0502020204030204" pitchFamily="34" charset="0"/>
              </a:rPr>
              <a:t> Who is not able to make appropriate decisions or understand consequences for their own actions </a:t>
            </a:r>
          </a:p>
          <a:p>
            <a:r>
              <a:rPr lang="en-US" sz="2400" dirty="0">
                <a:latin typeface="Calibri" panose="020F0502020204030204" pitchFamily="34" charset="0"/>
                <a:cs typeface="Calibri" panose="020F0502020204030204" pitchFamily="34" charset="0"/>
              </a:rPr>
              <a:t>Behavior substantially threatens own health and safety including the inability to provide for own basic needs and personal hygiene, which may lead to harm or endangerment</a:t>
            </a:r>
          </a:p>
          <a:p>
            <a:endParaRPr lang="en-US" dirty="0"/>
          </a:p>
        </p:txBody>
      </p:sp>
    </p:spTree>
    <p:extLst>
      <p:ext uri="{BB962C8B-B14F-4D97-AF65-F5344CB8AC3E}">
        <p14:creationId xmlns:p14="http://schemas.microsoft.com/office/powerpoint/2010/main" val="42136405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CF42-5FA5-4B94-85BC-F5E635E7B83A}"/>
              </a:ext>
            </a:extLst>
          </p:cNvPr>
          <p:cNvSpPr>
            <a:spLocks noGrp="1"/>
          </p:cNvSpPr>
          <p:nvPr>
            <p:ph type="title"/>
          </p:nvPr>
        </p:nvSpPr>
        <p:spPr/>
        <p:txBody>
          <a:bodyPr>
            <a:normAutofit/>
          </a:bodyPr>
          <a:lstStyle/>
          <a:p>
            <a:pPr algn="ctr"/>
            <a:r>
              <a:rPr lang="en-US" sz="3200" b="1" dirty="0">
                <a:latin typeface="+mn-lt"/>
              </a:rPr>
              <a:t>APS Providers for Area 5</a:t>
            </a:r>
          </a:p>
        </p:txBody>
      </p:sp>
      <p:sp>
        <p:nvSpPr>
          <p:cNvPr id="3" name="Content Placeholder 2">
            <a:extLst>
              <a:ext uri="{FF2B5EF4-FFF2-40B4-BE49-F238E27FC236}">
                <a16:creationId xmlns:a16="http://schemas.microsoft.com/office/drawing/2014/main" id="{727CDCBA-1003-4AD3-B4F6-8655FD87C37A}"/>
              </a:ext>
            </a:extLst>
          </p:cNvPr>
          <p:cNvSpPr>
            <a:spLocks noGrp="1"/>
          </p:cNvSpPr>
          <p:nvPr>
            <p:ph idx="1"/>
          </p:nvPr>
        </p:nvSpPr>
        <p:spPr>
          <a:xfrm>
            <a:off x="628650" y="1447800"/>
            <a:ext cx="7886700" cy="5045074"/>
          </a:xfrm>
        </p:spPr>
        <p:txBody>
          <a:bodyPr>
            <a:normAutofit/>
          </a:bodyPr>
          <a:lstStyle/>
          <a:p>
            <a:pPr marL="0" indent="0" algn="ctr">
              <a:buNone/>
            </a:pPr>
            <a:r>
              <a:rPr lang="en-US" sz="2400" b="1" dirty="0"/>
              <a:t>Family Service Senior Resources of Champaign County</a:t>
            </a:r>
          </a:p>
          <a:p>
            <a:pPr marL="0" indent="0" algn="ctr">
              <a:buNone/>
            </a:pPr>
            <a:r>
              <a:rPr lang="en-US" sz="2400" b="1" dirty="0"/>
              <a:t>405 S. State Street </a:t>
            </a:r>
          </a:p>
          <a:p>
            <a:pPr marL="0" indent="0" algn="ctr">
              <a:buNone/>
            </a:pPr>
            <a:r>
              <a:rPr lang="en-US" sz="2400" b="1" dirty="0"/>
              <a:t>Champaign, IL  61820</a:t>
            </a:r>
          </a:p>
          <a:p>
            <a:pPr marL="0" indent="0" algn="ctr">
              <a:buNone/>
            </a:pPr>
            <a:r>
              <a:rPr lang="en-US" sz="2400" b="1" dirty="0"/>
              <a:t>217-352-5100</a:t>
            </a:r>
          </a:p>
          <a:p>
            <a:pPr marL="0" indent="0">
              <a:buNone/>
            </a:pPr>
            <a:r>
              <a:rPr lang="en-US" sz="2400" b="1" dirty="0"/>
              <a:t>Counties Served: </a:t>
            </a:r>
            <a:r>
              <a:rPr lang="en-US" sz="2400" dirty="0"/>
              <a:t>Champaign and Piatt</a:t>
            </a:r>
            <a:endParaRPr lang="en-US" sz="2400" b="0" i="0" dirty="0">
              <a:solidFill>
                <a:srgbClr val="333333"/>
              </a:solidFill>
              <a:effectLst/>
            </a:endParaRPr>
          </a:p>
          <a:p>
            <a:pPr marL="0" indent="0">
              <a:buNone/>
            </a:pPr>
            <a:endParaRPr lang="en-US" sz="2400" dirty="0">
              <a:solidFill>
                <a:srgbClr val="333333"/>
              </a:solidFill>
            </a:endParaRPr>
          </a:p>
          <a:p>
            <a:pPr marL="0" indent="0" algn="ctr">
              <a:buNone/>
            </a:pPr>
            <a:r>
              <a:rPr lang="en-US" sz="2400" b="1" dirty="0">
                <a:solidFill>
                  <a:srgbClr val="333333"/>
                </a:solidFill>
              </a:rPr>
              <a:t>Care Horizon</a:t>
            </a:r>
          </a:p>
          <a:p>
            <a:pPr marL="0" indent="0" algn="ctr">
              <a:buNone/>
            </a:pPr>
            <a:r>
              <a:rPr lang="en-US" sz="2400" b="1" dirty="0">
                <a:solidFill>
                  <a:srgbClr val="333333"/>
                </a:solidFill>
              </a:rPr>
              <a:t>304 North Maple</a:t>
            </a:r>
          </a:p>
          <a:p>
            <a:pPr marL="0" indent="0" algn="ctr">
              <a:buNone/>
            </a:pPr>
            <a:r>
              <a:rPr lang="en-US" sz="2400" b="1" dirty="0">
                <a:solidFill>
                  <a:srgbClr val="333333"/>
                </a:solidFill>
              </a:rPr>
              <a:t>Urbana, IL  61802</a:t>
            </a:r>
          </a:p>
          <a:p>
            <a:pPr marL="0" indent="0">
              <a:buNone/>
            </a:pPr>
            <a:r>
              <a:rPr lang="en-US" sz="2400" b="1" i="0" dirty="0">
                <a:solidFill>
                  <a:srgbClr val="333333"/>
                </a:solidFill>
                <a:effectLst/>
              </a:rPr>
              <a:t>Care Coordination: </a:t>
            </a:r>
            <a:r>
              <a:rPr lang="en-US" sz="2400" dirty="0">
                <a:solidFill>
                  <a:srgbClr val="000000"/>
                </a:solidFill>
              </a:rPr>
              <a:t>Champaign, DeWitt, Douglas and Piatt</a:t>
            </a:r>
          </a:p>
          <a:p>
            <a:pPr marL="0" indent="0" algn="ctr">
              <a:buNone/>
            </a:pPr>
            <a:r>
              <a:rPr lang="en-US" sz="2400" b="1" i="0" dirty="0">
                <a:solidFill>
                  <a:srgbClr val="000000"/>
                </a:solidFill>
                <a:effectLst/>
              </a:rPr>
              <a:t>217-384-3360</a:t>
            </a:r>
            <a:endParaRPr lang="en-US" sz="2400" b="1" i="0" dirty="0">
              <a:solidFill>
                <a:srgbClr val="333333"/>
              </a:solidFill>
              <a:effectLst/>
            </a:endParaRPr>
          </a:p>
          <a:p>
            <a:pPr marL="0" indent="0">
              <a:buNone/>
            </a:pPr>
            <a:endParaRPr lang="en-US" sz="2400" dirty="0">
              <a:solidFill>
                <a:srgbClr val="333333"/>
              </a:solidFill>
            </a:endParaRPr>
          </a:p>
          <a:p>
            <a:pPr marL="0" indent="0">
              <a:buNone/>
            </a:pPr>
            <a:endParaRPr lang="en-US" sz="2400" b="1" dirty="0"/>
          </a:p>
        </p:txBody>
      </p:sp>
    </p:spTree>
    <p:extLst>
      <p:ext uri="{BB962C8B-B14F-4D97-AF65-F5344CB8AC3E}">
        <p14:creationId xmlns:p14="http://schemas.microsoft.com/office/powerpoint/2010/main" val="6836814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CF42-5FA5-4B94-85BC-F5E635E7B83A}"/>
              </a:ext>
            </a:extLst>
          </p:cNvPr>
          <p:cNvSpPr>
            <a:spLocks noGrp="1"/>
          </p:cNvSpPr>
          <p:nvPr>
            <p:ph type="title"/>
          </p:nvPr>
        </p:nvSpPr>
        <p:spPr/>
        <p:txBody>
          <a:bodyPr>
            <a:normAutofit/>
          </a:bodyPr>
          <a:lstStyle/>
          <a:p>
            <a:pPr algn="ctr"/>
            <a:r>
              <a:rPr lang="en-US" sz="3200" b="1" dirty="0">
                <a:latin typeface="+mn-lt"/>
              </a:rPr>
              <a:t>APS Providers for Area 9</a:t>
            </a:r>
          </a:p>
        </p:txBody>
      </p:sp>
      <p:sp>
        <p:nvSpPr>
          <p:cNvPr id="3" name="Content Placeholder 2">
            <a:extLst>
              <a:ext uri="{FF2B5EF4-FFF2-40B4-BE49-F238E27FC236}">
                <a16:creationId xmlns:a16="http://schemas.microsoft.com/office/drawing/2014/main" id="{727CDCBA-1003-4AD3-B4F6-8655FD87C37A}"/>
              </a:ext>
            </a:extLst>
          </p:cNvPr>
          <p:cNvSpPr>
            <a:spLocks noGrp="1"/>
          </p:cNvSpPr>
          <p:nvPr>
            <p:ph idx="1"/>
          </p:nvPr>
        </p:nvSpPr>
        <p:spPr>
          <a:xfrm>
            <a:off x="628650" y="1447800"/>
            <a:ext cx="7886700" cy="5045074"/>
          </a:xfrm>
        </p:spPr>
        <p:txBody>
          <a:bodyPr>
            <a:normAutofit/>
          </a:bodyPr>
          <a:lstStyle/>
          <a:p>
            <a:pPr marL="0" indent="0" algn="ctr">
              <a:buNone/>
            </a:pPr>
            <a:r>
              <a:rPr lang="en-US" sz="2400" b="1" dirty="0"/>
              <a:t>Swan- Stopping Woman Abuse Now</a:t>
            </a:r>
          </a:p>
          <a:p>
            <a:pPr marL="0" indent="0" algn="ctr">
              <a:buNone/>
            </a:pPr>
            <a:r>
              <a:rPr lang="en-US" sz="2400" b="1" dirty="0"/>
              <a:t>115 S. Maple</a:t>
            </a:r>
          </a:p>
          <a:p>
            <a:pPr marL="0" indent="0" algn="ctr">
              <a:buNone/>
            </a:pPr>
            <a:r>
              <a:rPr lang="en-US" sz="2400" b="1" dirty="0"/>
              <a:t>Salem, IL  62881</a:t>
            </a:r>
          </a:p>
          <a:p>
            <a:pPr marL="0" indent="0" algn="ctr">
              <a:buNone/>
            </a:pPr>
            <a:r>
              <a:rPr lang="en-US" sz="2400" b="1" dirty="0"/>
              <a:t>618-740-0898</a:t>
            </a:r>
          </a:p>
          <a:p>
            <a:pPr marL="0" indent="0" algn="ctr">
              <a:buNone/>
            </a:pPr>
            <a:r>
              <a:rPr lang="en-US" sz="2400" b="1" dirty="0"/>
              <a:t>	</a:t>
            </a:r>
          </a:p>
          <a:p>
            <a:pPr marL="0" indent="0">
              <a:buNone/>
            </a:pPr>
            <a:r>
              <a:rPr lang="en-US" sz="2400" b="1" dirty="0"/>
              <a:t>Counties Served: </a:t>
            </a:r>
            <a:r>
              <a:rPr lang="en-US" sz="2400" b="0" i="0" dirty="0">
                <a:solidFill>
                  <a:srgbClr val="333333"/>
                </a:solidFill>
                <a:effectLst/>
              </a:rPr>
              <a:t>Fayette, Effingham, Marion, Clay and Jefferson</a:t>
            </a:r>
          </a:p>
          <a:p>
            <a:pPr marL="0" indent="0">
              <a:buNone/>
            </a:pPr>
            <a:endParaRPr lang="en-US" sz="2400" dirty="0">
              <a:solidFill>
                <a:srgbClr val="333333"/>
              </a:solidFill>
            </a:endParaRPr>
          </a:p>
          <a:p>
            <a:pPr marL="0" indent="0">
              <a:buNone/>
            </a:pPr>
            <a:r>
              <a:rPr lang="en-US" sz="2400" b="1" i="0" dirty="0">
                <a:solidFill>
                  <a:srgbClr val="333333"/>
                </a:solidFill>
                <a:effectLst/>
              </a:rPr>
              <a:t>Care Coordination: </a:t>
            </a:r>
            <a:r>
              <a:rPr lang="en-US" sz="2400" dirty="0">
                <a:solidFill>
                  <a:srgbClr val="000000"/>
                </a:solidFill>
              </a:rPr>
              <a:t>Effingham City/County Committee on Aging- Senior Services of Fayette County</a:t>
            </a:r>
          </a:p>
          <a:p>
            <a:pPr marL="0" indent="0" algn="ctr">
              <a:buNone/>
            </a:pPr>
            <a:r>
              <a:rPr lang="en-US" sz="2400" b="1" i="0" dirty="0">
                <a:solidFill>
                  <a:srgbClr val="000000"/>
                </a:solidFill>
                <a:effectLst/>
              </a:rPr>
              <a:t>618-283-4122</a:t>
            </a:r>
            <a:endParaRPr lang="en-US" sz="2400" b="1" i="0" dirty="0">
              <a:solidFill>
                <a:srgbClr val="333333"/>
              </a:solidFill>
              <a:effectLst/>
            </a:endParaRPr>
          </a:p>
          <a:p>
            <a:pPr marL="0" indent="0">
              <a:buNone/>
            </a:pPr>
            <a:endParaRPr lang="en-US" sz="2400" dirty="0">
              <a:solidFill>
                <a:srgbClr val="333333"/>
              </a:solidFill>
            </a:endParaRPr>
          </a:p>
          <a:p>
            <a:pPr marL="0" indent="0">
              <a:buNone/>
            </a:pPr>
            <a:endParaRPr lang="en-US" sz="2400" b="1" dirty="0"/>
          </a:p>
        </p:txBody>
      </p:sp>
    </p:spTree>
    <p:extLst>
      <p:ext uri="{BB962C8B-B14F-4D97-AF65-F5344CB8AC3E}">
        <p14:creationId xmlns:p14="http://schemas.microsoft.com/office/powerpoint/2010/main" val="14365581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45602-1E4E-4B0C-83BF-4ADE26CFFB51}"/>
              </a:ext>
            </a:extLst>
          </p:cNvPr>
          <p:cNvSpPr>
            <a:spLocks noGrp="1"/>
          </p:cNvSpPr>
          <p:nvPr>
            <p:ph type="title"/>
          </p:nvPr>
        </p:nvSpPr>
        <p:spPr/>
        <p:txBody>
          <a:bodyPr>
            <a:normAutofit/>
          </a:bodyPr>
          <a:lstStyle/>
          <a:p>
            <a:pPr algn="ctr"/>
            <a:r>
              <a:rPr lang="en-US" sz="3200" b="1" dirty="0">
                <a:latin typeface="+mn-lt"/>
              </a:rPr>
              <a:t>APS Providers for Area 10</a:t>
            </a:r>
            <a:endParaRPr lang="en-US" sz="3200" dirty="0">
              <a:latin typeface="+mn-lt"/>
            </a:endParaRPr>
          </a:p>
        </p:txBody>
      </p:sp>
      <p:sp>
        <p:nvSpPr>
          <p:cNvPr id="3" name="Content Placeholder 2">
            <a:extLst>
              <a:ext uri="{FF2B5EF4-FFF2-40B4-BE49-F238E27FC236}">
                <a16:creationId xmlns:a16="http://schemas.microsoft.com/office/drawing/2014/main" id="{98F684C3-4775-42DD-B62F-892683F4673B}"/>
              </a:ext>
            </a:extLst>
          </p:cNvPr>
          <p:cNvSpPr>
            <a:spLocks noGrp="1"/>
          </p:cNvSpPr>
          <p:nvPr>
            <p:ph idx="1"/>
          </p:nvPr>
        </p:nvSpPr>
        <p:spPr/>
        <p:txBody>
          <a:bodyPr>
            <a:normAutofit fontScale="92500" lnSpcReduction="20000"/>
          </a:bodyPr>
          <a:lstStyle/>
          <a:p>
            <a:pPr marL="0" indent="0" algn="ctr">
              <a:buNone/>
            </a:pPr>
            <a:r>
              <a:rPr lang="en-US" sz="2600" b="1" dirty="0"/>
              <a:t>SWAN (Stopping Woman Abuse Now)</a:t>
            </a:r>
          </a:p>
          <a:p>
            <a:pPr marL="0" indent="0" algn="ctr">
              <a:buNone/>
            </a:pPr>
            <a:r>
              <a:rPr lang="en-US" sz="2600" b="1" i="0" dirty="0">
                <a:solidFill>
                  <a:srgbClr val="000000"/>
                </a:solidFill>
                <a:effectLst/>
              </a:rPr>
              <a:t>1114 S. West Street </a:t>
            </a:r>
          </a:p>
          <a:p>
            <a:pPr marL="0" indent="0" algn="ctr">
              <a:buNone/>
            </a:pPr>
            <a:r>
              <a:rPr lang="en-US" sz="2600" b="1" i="0" dirty="0">
                <a:solidFill>
                  <a:srgbClr val="000000"/>
                </a:solidFill>
                <a:effectLst/>
              </a:rPr>
              <a:t>Olney</a:t>
            </a:r>
            <a:r>
              <a:rPr lang="en-US" sz="2600" b="1" dirty="0">
                <a:solidFill>
                  <a:srgbClr val="000000"/>
                </a:solidFill>
              </a:rPr>
              <a:t>, IL  62450</a:t>
            </a:r>
          </a:p>
          <a:p>
            <a:pPr marL="0" indent="0" algn="ctr">
              <a:buNone/>
            </a:pPr>
            <a:r>
              <a:rPr lang="en-US" sz="2600" b="1" dirty="0">
                <a:solidFill>
                  <a:srgbClr val="000000"/>
                </a:solidFill>
              </a:rPr>
              <a:t>618-392-3556</a:t>
            </a:r>
          </a:p>
          <a:p>
            <a:pPr marL="0" indent="0" algn="ctr">
              <a:buNone/>
            </a:pPr>
            <a:endParaRPr lang="en-US" sz="2400" b="1" dirty="0">
              <a:solidFill>
                <a:srgbClr val="000000"/>
              </a:solidFill>
            </a:endParaRPr>
          </a:p>
          <a:p>
            <a:pPr marL="0" indent="0">
              <a:buNone/>
            </a:pPr>
            <a:r>
              <a:rPr lang="en-US" sz="2600" b="1" dirty="0">
                <a:solidFill>
                  <a:srgbClr val="000000"/>
                </a:solidFill>
              </a:rPr>
              <a:t>Counties Served: </a:t>
            </a:r>
            <a:r>
              <a:rPr lang="en-US" sz="2600" dirty="0">
                <a:solidFill>
                  <a:srgbClr val="000000"/>
                </a:solidFill>
              </a:rPr>
              <a:t>Jasper, Crawford, Richland, Lawrence, Wayne, Edwards, Wabash, Hamilton and White</a:t>
            </a:r>
            <a:endParaRPr lang="en-US" sz="2600" b="1" dirty="0">
              <a:solidFill>
                <a:srgbClr val="000000"/>
              </a:solidFill>
            </a:endParaRPr>
          </a:p>
          <a:p>
            <a:pPr marL="0" indent="0">
              <a:buNone/>
            </a:pPr>
            <a:r>
              <a:rPr lang="en-US" sz="2600" i="0" dirty="0">
                <a:solidFill>
                  <a:srgbClr val="000000"/>
                </a:solidFill>
                <a:effectLst/>
              </a:rPr>
              <a:t> </a:t>
            </a:r>
          </a:p>
          <a:p>
            <a:pPr marL="0" indent="0">
              <a:buNone/>
            </a:pPr>
            <a:r>
              <a:rPr lang="en-US" sz="2600" b="1" dirty="0">
                <a:solidFill>
                  <a:srgbClr val="000000"/>
                </a:solidFill>
              </a:rPr>
              <a:t>Care Coordination: </a:t>
            </a:r>
            <a:r>
              <a:rPr lang="en-US" sz="2600" dirty="0">
                <a:solidFill>
                  <a:srgbClr val="000000"/>
                </a:solidFill>
              </a:rPr>
              <a:t>Effingham City/County Committee on Aging- Senior Services of Clay County. </a:t>
            </a:r>
          </a:p>
          <a:p>
            <a:pPr marL="0" indent="0" algn="ctr">
              <a:buNone/>
            </a:pPr>
            <a:r>
              <a:rPr lang="en-US" sz="2600" b="1" dirty="0">
                <a:solidFill>
                  <a:srgbClr val="000000"/>
                </a:solidFill>
              </a:rPr>
              <a:t>618-662-7304</a:t>
            </a:r>
            <a:endParaRPr lang="en-US" sz="2600" b="1" i="0" dirty="0">
              <a:solidFill>
                <a:srgbClr val="000000"/>
              </a:solidFill>
              <a:effectLst/>
            </a:endParaRPr>
          </a:p>
          <a:p>
            <a:pPr algn="ctr"/>
            <a:r>
              <a:rPr lang="en-US" sz="2400" i="0" dirty="0">
                <a:solidFill>
                  <a:srgbClr val="FFFFFF"/>
                </a:solidFill>
                <a:effectLst/>
                <a:latin typeface="georgia" panose="02040502050405020303" pitchFamily="18" charset="0"/>
              </a:rPr>
              <a:t> </a:t>
            </a:r>
          </a:p>
          <a:p>
            <a:pPr marL="0" indent="0" algn="ctr">
              <a:buNone/>
            </a:pPr>
            <a:endParaRPr lang="en-US" sz="2400" dirty="0"/>
          </a:p>
        </p:txBody>
      </p:sp>
    </p:spTree>
    <p:extLst>
      <p:ext uri="{BB962C8B-B14F-4D97-AF65-F5344CB8AC3E}">
        <p14:creationId xmlns:p14="http://schemas.microsoft.com/office/powerpoint/2010/main" val="14118372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B62C9-D7B5-4E09-86F8-B7EDC663F3E0}"/>
              </a:ext>
            </a:extLst>
          </p:cNvPr>
          <p:cNvSpPr>
            <a:spLocks noGrp="1"/>
          </p:cNvSpPr>
          <p:nvPr>
            <p:ph type="title"/>
          </p:nvPr>
        </p:nvSpPr>
        <p:spPr/>
        <p:txBody>
          <a:bodyPr>
            <a:normAutofit/>
          </a:bodyPr>
          <a:lstStyle/>
          <a:p>
            <a:pPr algn="ctr"/>
            <a:r>
              <a:rPr lang="en-US" sz="3200" b="1" dirty="0">
                <a:latin typeface="+mn-lt"/>
              </a:rPr>
              <a:t>Final Thoughts</a:t>
            </a:r>
          </a:p>
        </p:txBody>
      </p:sp>
      <p:sp>
        <p:nvSpPr>
          <p:cNvPr id="3" name="Content Placeholder 2">
            <a:extLst>
              <a:ext uri="{FF2B5EF4-FFF2-40B4-BE49-F238E27FC236}">
                <a16:creationId xmlns:a16="http://schemas.microsoft.com/office/drawing/2014/main" id="{FE3B8395-77F7-4BA6-B869-F0E16DD39ABD}"/>
              </a:ext>
            </a:extLst>
          </p:cNvPr>
          <p:cNvSpPr>
            <a:spLocks noGrp="1"/>
          </p:cNvSpPr>
          <p:nvPr>
            <p:ph idx="1"/>
          </p:nvPr>
        </p:nvSpPr>
        <p:spPr/>
        <p:txBody>
          <a:bodyPr>
            <a:normAutofit lnSpcReduction="10000"/>
          </a:bodyPr>
          <a:lstStyle/>
          <a:p>
            <a:pPr>
              <a:buClr>
                <a:schemeClr val="accent1">
                  <a:lumMod val="75000"/>
                </a:schemeClr>
              </a:buClr>
            </a:pPr>
            <a:r>
              <a:rPr lang="en-US" sz="2400" dirty="0"/>
              <a:t>Don’t judge</a:t>
            </a:r>
          </a:p>
          <a:p>
            <a:pPr>
              <a:buClr>
                <a:schemeClr val="accent1">
                  <a:lumMod val="75000"/>
                </a:schemeClr>
              </a:buClr>
            </a:pPr>
            <a:r>
              <a:rPr lang="en-US" sz="2400" dirty="0"/>
              <a:t>All people want to retain their dignity, even when their bodies and minds are failing  </a:t>
            </a:r>
          </a:p>
          <a:p>
            <a:pPr>
              <a:buClr>
                <a:schemeClr val="accent1">
                  <a:lumMod val="75000"/>
                </a:schemeClr>
              </a:buClr>
            </a:pPr>
            <a:r>
              <a:rPr lang="en-US" sz="2400" dirty="0"/>
              <a:t>Be respectful</a:t>
            </a:r>
          </a:p>
          <a:p>
            <a:pPr>
              <a:buClr>
                <a:schemeClr val="accent1">
                  <a:lumMod val="75000"/>
                </a:schemeClr>
              </a:buClr>
            </a:pPr>
            <a:r>
              <a:rPr lang="en-US" sz="2400" dirty="0"/>
              <a:t>Everyone has a story</a:t>
            </a:r>
          </a:p>
          <a:p>
            <a:pPr>
              <a:buClr>
                <a:schemeClr val="accent1">
                  <a:lumMod val="75000"/>
                </a:schemeClr>
              </a:buClr>
            </a:pPr>
            <a:r>
              <a:rPr lang="en-US" sz="2400" dirty="0"/>
              <a:t>Acknowledge changes in the lives of seniors</a:t>
            </a:r>
          </a:p>
          <a:p>
            <a:pPr marL="685800" lvl="2" indent="0">
              <a:buClr>
                <a:schemeClr val="accent1">
                  <a:lumMod val="75000"/>
                </a:schemeClr>
              </a:buClr>
              <a:buNone/>
            </a:pPr>
            <a:r>
              <a:rPr lang="en-US" sz="2400" dirty="0"/>
              <a:t>People around them</a:t>
            </a:r>
          </a:p>
          <a:p>
            <a:pPr marL="685800" lvl="2" indent="0">
              <a:buClr>
                <a:schemeClr val="accent1">
                  <a:lumMod val="75000"/>
                </a:schemeClr>
              </a:buClr>
              <a:buNone/>
            </a:pPr>
            <a:r>
              <a:rPr lang="en-US" sz="2400" dirty="0"/>
              <a:t>Their role in life and society</a:t>
            </a:r>
          </a:p>
          <a:p>
            <a:pPr marL="685800" lvl="2" indent="0">
              <a:buClr>
                <a:schemeClr val="accent1">
                  <a:lumMod val="75000"/>
                </a:schemeClr>
              </a:buClr>
              <a:buNone/>
            </a:pPr>
            <a:r>
              <a:rPr lang="en-US" sz="2400" dirty="0"/>
              <a:t>Sensory changes</a:t>
            </a:r>
          </a:p>
          <a:p>
            <a:pPr marL="685800" lvl="2" indent="0">
              <a:buClr>
                <a:schemeClr val="accent1">
                  <a:lumMod val="75000"/>
                </a:schemeClr>
              </a:buClr>
              <a:buNone/>
            </a:pPr>
            <a:r>
              <a:rPr lang="en-US" sz="2400" dirty="0"/>
              <a:t>Loss of independence and choice</a:t>
            </a:r>
          </a:p>
          <a:p>
            <a:pPr marL="685800" lvl="2" indent="0">
              <a:buClr>
                <a:schemeClr val="accent1">
                  <a:lumMod val="75000"/>
                </a:schemeClr>
              </a:buClr>
              <a:buNone/>
            </a:pPr>
            <a:r>
              <a:rPr lang="en-US" sz="2400" dirty="0"/>
              <a:t>Financial</a:t>
            </a:r>
          </a:p>
          <a:p>
            <a:pPr marL="0" indent="0">
              <a:buNone/>
            </a:pPr>
            <a:endParaRPr lang="en-US" dirty="0"/>
          </a:p>
        </p:txBody>
      </p:sp>
    </p:spTree>
    <p:extLst>
      <p:ext uri="{BB962C8B-B14F-4D97-AF65-F5344CB8AC3E}">
        <p14:creationId xmlns:p14="http://schemas.microsoft.com/office/powerpoint/2010/main" val="2845350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8E7F3-2CBA-4785-A0D4-6B91F24230C7}"/>
              </a:ext>
            </a:extLst>
          </p:cNvPr>
          <p:cNvSpPr>
            <a:spLocks noGrp="1"/>
          </p:cNvSpPr>
          <p:nvPr>
            <p:ph type="title"/>
          </p:nvPr>
        </p:nvSpPr>
        <p:spPr/>
        <p:txBody>
          <a:bodyPr>
            <a:normAutofit/>
          </a:bodyPr>
          <a:lstStyle/>
          <a:p>
            <a:pPr algn="ctr"/>
            <a:r>
              <a:rPr lang="en-US" sz="3200" b="1" dirty="0">
                <a:latin typeface="+mn-lt"/>
              </a:rPr>
              <a:t>Aging: Psychological</a:t>
            </a:r>
          </a:p>
        </p:txBody>
      </p:sp>
      <p:sp>
        <p:nvSpPr>
          <p:cNvPr id="3" name="Content Placeholder 2">
            <a:extLst>
              <a:ext uri="{FF2B5EF4-FFF2-40B4-BE49-F238E27FC236}">
                <a16:creationId xmlns:a16="http://schemas.microsoft.com/office/drawing/2014/main" id="{BE3F0297-71FE-4B53-A579-EF9BB6B92BC8}"/>
              </a:ext>
            </a:extLst>
          </p:cNvPr>
          <p:cNvSpPr>
            <a:spLocks noGrp="1"/>
          </p:cNvSpPr>
          <p:nvPr>
            <p:ph idx="1"/>
          </p:nvPr>
        </p:nvSpPr>
        <p:spPr/>
        <p:txBody>
          <a:bodyPr/>
          <a:lstStyle/>
          <a:p>
            <a:pPr marL="0" indent="0" algn="ctr">
              <a:buNone/>
            </a:pPr>
            <a:r>
              <a:rPr lang="en-US" sz="2400" dirty="0"/>
              <a:t>Erik Erickson’s Psychosocial Stages of Development</a:t>
            </a:r>
          </a:p>
          <a:p>
            <a:pPr marL="0" indent="0" algn="ctr">
              <a:buNone/>
            </a:pPr>
            <a:endParaRPr lang="en-US" sz="2400" dirty="0"/>
          </a:p>
          <a:p>
            <a:r>
              <a:rPr lang="en-US" sz="2400" u="sng" dirty="0"/>
              <a:t>Generativity vs Stagnation</a:t>
            </a:r>
          </a:p>
          <a:p>
            <a:endParaRPr lang="en-US" sz="2400" dirty="0"/>
          </a:p>
          <a:p>
            <a:r>
              <a:rPr lang="en-US" sz="2400" dirty="0"/>
              <a:t>During the ages of 40 to 65 (generally speaking), psychologically healthy individuals seek to “make their mark” and contribute willingly to society to increase our sense of community. This way, our actions leave an impact on those who come after.</a:t>
            </a:r>
          </a:p>
          <a:p>
            <a:pPr marL="0" indent="0">
              <a:buNone/>
            </a:pPr>
            <a:endParaRPr lang="en-US" sz="2400" dirty="0"/>
          </a:p>
          <a:p>
            <a:pPr marL="0" indent="0" algn="ctr">
              <a:buNone/>
            </a:pPr>
            <a:endParaRPr lang="en-US" dirty="0"/>
          </a:p>
        </p:txBody>
      </p:sp>
    </p:spTree>
    <p:extLst>
      <p:ext uri="{BB962C8B-B14F-4D97-AF65-F5344CB8AC3E}">
        <p14:creationId xmlns:p14="http://schemas.microsoft.com/office/powerpoint/2010/main" val="2837488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B1997-97E4-4741-9E9C-35984EFB5348}"/>
              </a:ext>
            </a:extLst>
          </p:cNvPr>
          <p:cNvSpPr>
            <a:spLocks noGrp="1"/>
          </p:cNvSpPr>
          <p:nvPr>
            <p:ph type="title"/>
          </p:nvPr>
        </p:nvSpPr>
        <p:spPr/>
        <p:txBody>
          <a:bodyPr>
            <a:normAutofit/>
          </a:bodyPr>
          <a:lstStyle/>
          <a:p>
            <a:pPr algn="ctr"/>
            <a:r>
              <a:rPr lang="en-US" sz="3200" b="1" dirty="0">
                <a:latin typeface="+mn-lt"/>
              </a:rPr>
              <a:t>Aging: Psychological</a:t>
            </a:r>
            <a:endParaRPr lang="en-US" sz="3200" dirty="0"/>
          </a:p>
        </p:txBody>
      </p:sp>
      <p:sp>
        <p:nvSpPr>
          <p:cNvPr id="3" name="Content Placeholder 2">
            <a:extLst>
              <a:ext uri="{FF2B5EF4-FFF2-40B4-BE49-F238E27FC236}">
                <a16:creationId xmlns:a16="http://schemas.microsoft.com/office/drawing/2014/main" id="{ABFCEDA3-B96F-4EFF-9AAF-2DA62E35DA3F}"/>
              </a:ext>
            </a:extLst>
          </p:cNvPr>
          <p:cNvSpPr>
            <a:spLocks noGrp="1"/>
          </p:cNvSpPr>
          <p:nvPr>
            <p:ph idx="1"/>
          </p:nvPr>
        </p:nvSpPr>
        <p:spPr/>
        <p:txBody>
          <a:bodyPr/>
          <a:lstStyle/>
          <a:p>
            <a:pPr marL="0" indent="0">
              <a:buNone/>
            </a:pPr>
            <a:r>
              <a:rPr lang="en-US" sz="2400" dirty="0"/>
              <a:t>Erik Erickson’s Psychosocial Stages of Development</a:t>
            </a:r>
          </a:p>
          <a:p>
            <a:pPr marL="0" indent="0">
              <a:buNone/>
            </a:pPr>
            <a:endParaRPr lang="en-US" sz="2400" u="sng" dirty="0"/>
          </a:p>
          <a:p>
            <a:pPr marL="0" indent="0">
              <a:buNone/>
            </a:pPr>
            <a:endParaRPr lang="en-US" sz="2400" u="sng" dirty="0"/>
          </a:p>
          <a:p>
            <a:pPr marL="0" indent="0">
              <a:buNone/>
            </a:pPr>
            <a:r>
              <a:rPr lang="en-US" sz="2400" u="sng" dirty="0"/>
              <a:t>Integrity vs Despair</a:t>
            </a:r>
          </a:p>
          <a:p>
            <a:pPr marL="0" indent="0">
              <a:buNone/>
            </a:pPr>
            <a:endParaRPr lang="en-US" sz="1800" dirty="0"/>
          </a:p>
          <a:p>
            <a:r>
              <a:rPr lang="en-US" sz="2000" dirty="0"/>
              <a:t>Frequently after age 65, people recognize they are reaching the end of their life and look back on their past experiences to judge whether they accomplished their life goals, and if their lives had any meaning or purpose. </a:t>
            </a:r>
          </a:p>
          <a:p>
            <a:endParaRPr lang="en-US" sz="2000" dirty="0"/>
          </a:p>
          <a:p>
            <a:pPr marL="0" indent="0" algn="ctr">
              <a:buNone/>
            </a:pPr>
            <a:r>
              <a:rPr lang="en-US" sz="2000" dirty="0"/>
              <a:t>(https://www.simplypsychology.org/Erik-Erikson.html)</a:t>
            </a:r>
          </a:p>
          <a:p>
            <a:pPr marL="0" indent="0">
              <a:buNone/>
            </a:pPr>
            <a:endParaRPr lang="en-US" dirty="0"/>
          </a:p>
        </p:txBody>
      </p:sp>
    </p:spTree>
    <p:extLst>
      <p:ext uri="{BB962C8B-B14F-4D97-AF65-F5344CB8AC3E}">
        <p14:creationId xmlns:p14="http://schemas.microsoft.com/office/powerpoint/2010/main" val="1988954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1E5E4-9C48-46EE-9C46-A200AB139500}"/>
              </a:ext>
            </a:extLst>
          </p:cNvPr>
          <p:cNvSpPr>
            <a:spLocks noGrp="1"/>
          </p:cNvSpPr>
          <p:nvPr>
            <p:ph type="title"/>
          </p:nvPr>
        </p:nvSpPr>
        <p:spPr/>
        <p:txBody>
          <a:bodyPr>
            <a:normAutofit/>
          </a:bodyPr>
          <a:lstStyle/>
          <a:p>
            <a:pPr algn="ctr"/>
            <a:r>
              <a:rPr lang="en-US" sz="3200" b="1" dirty="0">
                <a:latin typeface="+mn-lt"/>
              </a:rPr>
              <a:t>Most Common Concerns of Older Adults</a:t>
            </a:r>
          </a:p>
        </p:txBody>
      </p:sp>
      <p:sp>
        <p:nvSpPr>
          <p:cNvPr id="3" name="Content Placeholder 2">
            <a:extLst>
              <a:ext uri="{FF2B5EF4-FFF2-40B4-BE49-F238E27FC236}">
                <a16:creationId xmlns:a16="http://schemas.microsoft.com/office/drawing/2014/main" id="{6E19F49A-4EBD-47CA-B660-BE84604447AE}"/>
              </a:ext>
            </a:extLst>
          </p:cNvPr>
          <p:cNvSpPr>
            <a:spLocks noGrp="1"/>
          </p:cNvSpPr>
          <p:nvPr>
            <p:ph idx="1"/>
          </p:nvPr>
        </p:nvSpPr>
        <p:spPr/>
        <p:txBody>
          <a:bodyPr/>
          <a:lstStyle/>
          <a:p>
            <a:pPr>
              <a:buClrTx/>
            </a:pPr>
            <a:r>
              <a:rPr lang="en-US" sz="2400" dirty="0"/>
              <a:t>Depression</a:t>
            </a:r>
            <a:endParaRPr lang="en-US" sz="2100" dirty="0"/>
          </a:p>
          <a:p>
            <a:pPr>
              <a:buClrTx/>
            </a:pPr>
            <a:r>
              <a:rPr lang="en-US" sz="2400" dirty="0"/>
              <a:t>Agitation</a:t>
            </a:r>
          </a:p>
          <a:p>
            <a:pPr>
              <a:buClrTx/>
            </a:pPr>
            <a:r>
              <a:rPr lang="en-US" sz="2400" dirty="0"/>
              <a:t>Thought disturbance /Perceptions</a:t>
            </a:r>
          </a:p>
          <a:p>
            <a:pPr>
              <a:buClrTx/>
            </a:pPr>
            <a:r>
              <a:rPr lang="en-US" sz="2400" dirty="0"/>
              <a:t>Alzheimer’s Disease /Dementia</a:t>
            </a:r>
          </a:p>
          <a:p>
            <a:pPr>
              <a:buClrTx/>
            </a:pPr>
            <a:r>
              <a:rPr lang="en-US" sz="2400" dirty="0"/>
              <a:t>Substance Abuse/Medication Misuse</a:t>
            </a:r>
          </a:p>
          <a:p>
            <a:endParaRPr lang="en-US" dirty="0"/>
          </a:p>
        </p:txBody>
      </p:sp>
    </p:spTree>
    <p:extLst>
      <p:ext uri="{BB962C8B-B14F-4D97-AF65-F5344CB8AC3E}">
        <p14:creationId xmlns:p14="http://schemas.microsoft.com/office/powerpoint/2010/main" val="882136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88A11-BC4A-4079-896B-74768181446D}"/>
              </a:ext>
            </a:extLst>
          </p:cNvPr>
          <p:cNvSpPr>
            <a:spLocks noGrp="1"/>
          </p:cNvSpPr>
          <p:nvPr>
            <p:ph type="title"/>
          </p:nvPr>
        </p:nvSpPr>
        <p:spPr/>
        <p:txBody>
          <a:bodyPr>
            <a:normAutofit/>
          </a:bodyPr>
          <a:lstStyle/>
          <a:p>
            <a:pPr algn="ctr"/>
            <a:r>
              <a:rPr lang="en-US" sz="3200" b="1" dirty="0">
                <a:latin typeface="+mn-lt"/>
              </a:rPr>
              <a:t>Depression</a:t>
            </a:r>
          </a:p>
        </p:txBody>
      </p:sp>
      <p:sp>
        <p:nvSpPr>
          <p:cNvPr id="3" name="Content Placeholder 2">
            <a:extLst>
              <a:ext uri="{FF2B5EF4-FFF2-40B4-BE49-F238E27FC236}">
                <a16:creationId xmlns:a16="http://schemas.microsoft.com/office/drawing/2014/main" id="{A00D320B-4D8B-4C15-A78D-B0A3C8E012AF}"/>
              </a:ext>
            </a:extLst>
          </p:cNvPr>
          <p:cNvSpPr>
            <a:spLocks noGrp="1"/>
          </p:cNvSpPr>
          <p:nvPr>
            <p:ph idx="1"/>
          </p:nvPr>
        </p:nvSpPr>
        <p:spPr>
          <a:xfrm>
            <a:off x="628650" y="1524000"/>
            <a:ext cx="7886700" cy="4732338"/>
          </a:xfrm>
        </p:spPr>
        <p:txBody>
          <a:bodyPr>
            <a:normAutofit fontScale="92500" lnSpcReduction="20000"/>
          </a:bodyPr>
          <a:lstStyle/>
          <a:p>
            <a:pPr>
              <a:buClr>
                <a:schemeClr val="accent1">
                  <a:lumMod val="75000"/>
                </a:schemeClr>
              </a:buClr>
            </a:pPr>
            <a:r>
              <a:rPr lang="en-US" sz="2600" dirty="0"/>
              <a:t>Often missed or untreated</a:t>
            </a:r>
          </a:p>
          <a:p>
            <a:pPr lvl="1">
              <a:buClr>
                <a:schemeClr val="accent1">
                  <a:lumMod val="75000"/>
                </a:schemeClr>
              </a:buClr>
            </a:pPr>
            <a:r>
              <a:rPr lang="en-US" sz="2300" dirty="0"/>
              <a:t>Approximately 10% of people over 65 are treated for depression</a:t>
            </a:r>
          </a:p>
          <a:p>
            <a:pPr marL="0" indent="0">
              <a:buClr>
                <a:schemeClr val="accent1">
                  <a:lumMod val="75000"/>
                </a:schemeClr>
              </a:buClr>
              <a:buNone/>
            </a:pPr>
            <a:endParaRPr lang="en-US" sz="2600" dirty="0"/>
          </a:p>
          <a:p>
            <a:pPr>
              <a:buClr>
                <a:schemeClr val="accent1">
                  <a:lumMod val="75000"/>
                </a:schemeClr>
              </a:buClr>
            </a:pPr>
            <a:r>
              <a:rPr lang="en-US" sz="2600" dirty="0"/>
              <a:t>Symptoms are sometimes dismissed </a:t>
            </a:r>
          </a:p>
          <a:p>
            <a:pPr marL="0" indent="0">
              <a:buClr>
                <a:schemeClr val="accent1">
                  <a:lumMod val="75000"/>
                </a:schemeClr>
              </a:buClr>
              <a:buNone/>
            </a:pPr>
            <a:r>
              <a:rPr lang="en-US" sz="2600" dirty="0"/>
              <a:t>   as crankiness, grumpiness or part </a:t>
            </a:r>
          </a:p>
          <a:p>
            <a:pPr marL="0" indent="0">
              <a:buClr>
                <a:schemeClr val="accent1">
                  <a:lumMod val="75000"/>
                </a:schemeClr>
              </a:buClr>
              <a:buNone/>
            </a:pPr>
            <a:r>
              <a:rPr lang="en-US" sz="2600" dirty="0"/>
              <a:t>   of the normal aging process</a:t>
            </a:r>
          </a:p>
          <a:p>
            <a:pPr marL="0" indent="0">
              <a:buClr>
                <a:schemeClr val="accent1">
                  <a:lumMod val="75000"/>
                </a:schemeClr>
              </a:buClr>
              <a:buNone/>
            </a:pPr>
            <a:endParaRPr lang="en-US" sz="2600" dirty="0"/>
          </a:p>
          <a:p>
            <a:pPr>
              <a:buClr>
                <a:schemeClr val="accent1">
                  <a:lumMod val="75000"/>
                </a:schemeClr>
              </a:buClr>
            </a:pPr>
            <a:r>
              <a:rPr lang="en-US" sz="2600" dirty="0"/>
              <a:t>Mood changes and other</a:t>
            </a:r>
          </a:p>
          <a:p>
            <a:pPr marL="0" indent="0">
              <a:buClr>
                <a:schemeClr val="accent1">
                  <a:lumMod val="75000"/>
                </a:schemeClr>
              </a:buClr>
              <a:buNone/>
            </a:pPr>
            <a:r>
              <a:rPr lang="en-US" sz="2600" dirty="0"/>
              <a:t>   signs of depression can be caused </a:t>
            </a:r>
          </a:p>
          <a:p>
            <a:pPr marL="0" indent="0">
              <a:buClr>
                <a:schemeClr val="accent1">
                  <a:lumMod val="75000"/>
                </a:schemeClr>
              </a:buClr>
              <a:buNone/>
            </a:pPr>
            <a:r>
              <a:rPr lang="en-US" sz="2600" dirty="0"/>
              <a:t>   by medications</a:t>
            </a:r>
          </a:p>
          <a:p>
            <a:pPr marL="0" indent="0">
              <a:buClr>
                <a:schemeClr val="accent1">
                  <a:lumMod val="75000"/>
                </a:schemeClr>
              </a:buClr>
              <a:buNone/>
            </a:pPr>
            <a:endParaRPr lang="en-US" sz="2600" dirty="0"/>
          </a:p>
          <a:p>
            <a:pPr marL="0" indent="0">
              <a:buClr>
                <a:schemeClr val="accent1">
                  <a:lumMod val="75000"/>
                </a:schemeClr>
              </a:buClr>
              <a:buNone/>
            </a:pPr>
            <a:endParaRPr lang="en-US" sz="2400" dirty="0"/>
          </a:p>
          <a:p>
            <a:pPr marL="0" indent="0">
              <a:buClr>
                <a:schemeClr val="accent1">
                  <a:lumMod val="75000"/>
                </a:schemeClr>
              </a:buClr>
              <a:buNone/>
            </a:pPr>
            <a:r>
              <a:rPr lang="en-US" sz="2400" dirty="0"/>
              <a:t> </a:t>
            </a:r>
            <a:endParaRPr lang="en-US" dirty="0"/>
          </a:p>
        </p:txBody>
      </p:sp>
    </p:spTree>
    <p:extLst>
      <p:ext uri="{BB962C8B-B14F-4D97-AF65-F5344CB8AC3E}">
        <p14:creationId xmlns:p14="http://schemas.microsoft.com/office/powerpoint/2010/main" val="3044776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6171E-D7BE-47EA-80DF-3B1B9DD7B84F}"/>
              </a:ext>
            </a:extLst>
          </p:cNvPr>
          <p:cNvSpPr>
            <a:spLocks noGrp="1"/>
          </p:cNvSpPr>
          <p:nvPr>
            <p:ph type="title"/>
          </p:nvPr>
        </p:nvSpPr>
        <p:spPr/>
        <p:txBody>
          <a:bodyPr>
            <a:normAutofit/>
          </a:bodyPr>
          <a:lstStyle/>
          <a:p>
            <a:pPr algn="ctr"/>
            <a:r>
              <a:rPr lang="en-US" sz="3200" b="1" dirty="0">
                <a:latin typeface="+mn-lt"/>
              </a:rPr>
              <a:t>Depression: Triggers</a:t>
            </a:r>
          </a:p>
        </p:txBody>
      </p:sp>
      <p:sp>
        <p:nvSpPr>
          <p:cNvPr id="3" name="Content Placeholder 2">
            <a:extLst>
              <a:ext uri="{FF2B5EF4-FFF2-40B4-BE49-F238E27FC236}">
                <a16:creationId xmlns:a16="http://schemas.microsoft.com/office/drawing/2014/main" id="{CEDAC3FA-6A15-46FF-A2D8-4CD9E013D965}"/>
              </a:ext>
            </a:extLst>
          </p:cNvPr>
          <p:cNvSpPr>
            <a:spLocks noGrp="1"/>
          </p:cNvSpPr>
          <p:nvPr>
            <p:ph idx="1"/>
          </p:nvPr>
        </p:nvSpPr>
        <p:spPr/>
        <p:txBody>
          <a:bodyPr/>
          <a:lstStyle/>
          <a:p>
            <a:pPr algn="just">
              <a:buClr>
                <a:schemeClr val="accent1">
                  <a:lumMod val="75000"/>
                </a:schemeClr>
              </a:buClr>
            </a:pPr>
            <a:r>
              <a:rPr lang="en-US" sz="2400" dirty="0"/>
              <a:t>Physical Illness </a:t>
            </a:r>
          </a:p>
          <a:p>
            <a:pPr algn="just">
              <a:buClr>
                <a:schemeClr val="accent1">
                  <a:lumMod val="75000"/>
                </a:schemeClr>
              </a:buClr>
            </a:pPr>
            <a:r>
              <a:rPr lang="en-US" sz="2400" dirty="0"/>
              <a:t>Dementia </a:t>
            </a:r>
          </a:p>
          <a:p>
            <a:pPr algn="just">
              <a:buClr>
                <a:schemeClr val="accent1">
                  <a:lumMod val="75000"/>
                </a:schemeClr>
              </a:buClr>
            </a:pPr>
            <a:r>
              <a:rPr lang="en-US" sz="2400" dirty="0"/>
              <a:t>Bereavement/Grief </a:t>
            </a:r>
          </a:p>
          <a:p>
            <a:pPr algn="just">
              <a:buClr>
                <a:schemeClr val="accent1">
                  <a:lumMod val="75000"/>
                </a:schemeClr>
              </a:buClr>
            </a:pPr>
            <a:r>
              <a:rPr lang="en-US" sz="2400" dirty="0"/>
              <a:t>Environmental/ Care giving </a:t>
            </a:r>
          </a:p>
          <a:p>
            <a:pPr algn="just">
              <a:buClr>
                <a:schemeClr val="accent1">
                  <a:lumMod val="75000"/>
                </a:schemeClr>
              </a:buClr>
            </a:pPr>
            <a:r>
              <a:rPr lang="en-US" sz="2400" dirty="0"/>
              <a:t>Stress and Conflict with Adult Children </a:t>
            </a:r>
          </a:p>
          <a:p>
            <a:pPr algn="just">
              <a:buClr>
                <a:schemeClr val="accent1">
                  <a:lumMod val="75000"/>
                </a:schemeClr>
              </a:buClr>
            </a:pPr>
            <a:r>
              <a:rPr lang="en-US" sz="2400" dirty="0"/>
              <a:t>Substance Abuse</a:t>
            </a:r>
          </a:p>
          <a:p>
            <a:endParaRPr lang="en-US" dirty="0"/>
          </a:p>
        </p:txBody>
      </p:sp>
    </p:spTree>
    <p:extLst>
      <p:ext uri="{BB962C8B-B14F-4D97-AF65-F5344CB8AC3E}">
        <p14:creationId xmlns:p14="http://schemas.microsoft.com/office/powerpoint/2010/main" val="2718027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10545</TotalTime>
  <Words>2469</Words>
  <Application>Microsoft Office PowerPoint</Application>
  <PresentationFormat>On-screen Show (4:3)</PresentationFormat>
  <Paragraphs>357</Paragraphs>
  <Slides>48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48</vt:i4>
      </vt:variant>
    </vt:vector>
  </HeadingPairs>
  <TitlesOfParts>
    <vt:vector size="56" baseType="lpstr">
      <vt:lpstr>Arial</vt:lpstr>
      <vt:lpstr>Calibri</vt:lpstr>
      <vt:lpstr>Calibri Light</vt:lpstr>
      <vt:lpstr>georgia</vt:lpstr>
      <vt:lpstr>Tahoma</vt:lpstr>
      <vt:lpstr>Wingdings</vt:lpstr>
      <vt:lpstr>Wingdings 3</vt:lpstr>
      <vt:lpstr>Office Theme</vt:lpstr>
      <vt:lpstr>Working with Older  Adults </vt:lpstr>
      <vt:lpstr>Overview</vt:lpstr>
      <vt:lpstr>This Generation</vt:lpstr>
      <vt:lpstr>Aging: Physical</vt:lpstr>
      <vt:lpstr>Aging: Psychological</vt:lpstr>
      <vt:lpstr>Aging: Psychological</vt:lpstr>
      <vt:lpstr>Most Common Concerns of Older Adults</vt:lpstr>
      <vt:lpstr>Depression</vt:lpstr>
      <vt:lpstr>Depression: Triggers</vt:lpstr>
      <vt:lpstr>Older Adult Suicide Facts</vt:lpstr>
      <vt:lpstr>Suicide: Risk Factors</vt:lpstr>
      <vt:lpstr>Agitation</vt:lpstr>
      <vt:lpstr>Signs of Agitation</vt:lpstr>
      <vt:lpstr>What Exacerbates Agitation? </vt:lpstr>
      <vt:lpstr>Content of Thought Disturbances of Perception</vt:lpstr>
      <vt:lpstr>Medication Misuse</vt:lpstr>
      <vt:lpstr>Substance Use</vt:lpstr>
      <vt:lpstr>Substance Use</vt:lpstr>
      <vt:lpstr>PowerPoint Presentation</vt:lpstr>
      <vt:lpstr>PowerPoint Presentation</vt:lpstr>
      <vt:lpstr>Early Stage Alzheimer’s</vt:lpstr>
      <vt:lpstr>Moderate Stage Alzheimer’s</vt:lpstr>
      <vt:lpstr>End Stage Alzheimer’s </vt:lpstr>
      <vt:lpstr>Review</vt:lpstr>
      <vt:lpstr>Wandering</vt:lpstr>
      <vt:lpstr>Encountering an Older Driver</vt:lpstr>
      <vt:lpstr>Silver Search</vt:lpstr>
      <vt:lpstr>Endangered Mission Person Advisory Criteria</vt:lpstr>
      <vt:lpstr>Validation</vt:lpstr>
      <vt:lpstr>Redirection</vt:lpstr>
      <vt:lpstr>Compassion/Empathy</vt:lpstr>
      <vt:lpstr>Interaction Tips</vt:lpstr>
      <vt:lpstr>Interaction Tips</vt:lpstr>
      <vt:lpstr>Interaction Tips</vt:lpstr>
      <vt:lpstr>Interaction Tips</vt:lpstr>
      <vt:lpstr>Interaction Tips</vt:lpstr>
      <vt:lpstr>Adult Protective Services Act</vt:lpstr>
      <vt:lpstr>Adult Protective Services APS</vt:lpstr>
      <vt:lpstr>APS: Process</vt:lpstr>
      <vt:lpstr>Power of Attorney and Guardianship</vt:lpstr>
      <vt:lpstr>Abuse: Definitions</vt:lpstr>
      <vt:lpstr>Signs of Abuse</vt:lpstr>
      <vt:lpstr>Abuse Definitions</vt:lpstr>
      <vt:lpstr>Other Concerns</vt:lpstr>
      <vt:lpstr>APS Providers for Area 5</vt:lpstr>
      <vt:lpstr>APS Providers for Area 9</vt:lpstr>
      <vt:lpstr>APS Providers for Area 10</vt:lpstr>
      <vt:lpstr>Final Thoughts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Older  Adults</dc:title>
  <dc:creator>User</dc:creator>
  <cp:lastModifiedBy>CIT Training</cp:lastModifiedBy>
  <cp:revision>234</cp:revision>
  <cp:lastPrinted>2018-03-12T14:33:05Z</cp:lastPrinted>
  <dcterms:created xsi:type="dcterms:W3CDTF">2014-03-02T18:59:55Z</dcterms:created>
  <dcterms:modified xsi:type="dcterms:W3CDTF">2022-10-31T17:04:26Z</dcterms:modified>
</cp:coreProperties>
</file>